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73"/>
  </p:notesMasterIdLst>
  <p:sldIdLst>
    <p:sldId id="256" r:id="rId3"/>
    <p:sldId id="267" r:id="rId4"/>
    <p:sldId id="257" r:id="rId5"/>
    <p:sldId id="263" r:id="rId6"/>
    <p:sldId id="271" r:id="rId7"/>
    <p:sldId id="272" r:id="rId8"/>
    <p:sldId id="337" r:id="rId9"/>
    <p:sldId id="273" r:id="rId10"/>
    <p:sldId id="275" r:id="rId11"/>
    <p:sldId id="274" r:id="rId12"/>
    <p:sldId id="277" r:id="rId13"/>
    <p:sldId id="279" r:id="rId14"/>
    <p:sldId id="276" r:id="rId15"/>
    <p:sldId id="280" r:id="rId16"/>
    <p:sldId id="282" r:id="rId17"/>
    <p:sldId id="281" r:id="rId18"/>
    <p:sldId id="283" r:id="rId19"/>
    <p:sldId id="284" r:id="rId20"/>
    <p:sldId id="285" r:id="rId21"/>
    <p:sldId id="287" r:id="rId22"/>
    <p:sldId id="288" r:id="rId23"/>
    <p:sldId id="290" r:id="rId24"/>
    <p:sldId id="292" r:id="rId25"/>
    <p:sldId id="289" r:id="rId26"/>
    <p:sldId id="294" r:id="rId27"/>
    <p:sldId id="293" r:id="rId28"/>
    <p:sldId id="295" r:id="rId29"/>
    <p:sldId id="296" r:id="rId30"/>
    <p:sldId id="297" r:id="rId31"/>
    <p:sldId id="298" r:id="rId32"/>
    <p:sldId id="299" r:id="rId33"/>
    <p:sldId id="300" r:id="rId34"/>
    <p:sldId id="338" r:id="rId35"/>
    <p:sldId id="301" r:id="rId36"/>
    <p:sldId id="302" r:id="rId37"/>
    <p:sldId id="304" r:id="rId38"/>
    <p:sldId id="303" r:id="rId39"/>
    <p:sldId id="306" r:id="rId40"/>
    <p:sldId id="307" r:id="rId41"/>
    <p:sldId id="339" r:id="rId42"/>
    <p:sldId id="310" r:id="rId43"/>
    <p:sldId id="311" r:id="rId44"/>
    <p:sldId id="308" r:id="rId45"/>
    <p:sldId id="309" r:id="rId46"/>
    <p:sldId id="340" r:id="rId47"/>
    <p:sldId id="312" r:id="rId48"/>
    <p:sldId id="313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41" r:id="rId69"/>
    <p:sldId id="335" r:id="rId70"/>
    <p:sldId id="336" r:id="rId71"/>
    <p:sldId id="270" r:id="rId72"/>
  </p:sldIdLst>
  <p:sldSz cx="18288000" cy="10287000"/>
  <p:notesSz cx="6858000" cy="9144000"/>
  <p:embeddedFontLst>
    <p:embeddedFont>
      <p:font typeface="29LT Zarid Serif" panose="020B0604020202020204" charset="-78"/>
      <p:regular r:id="rId74"/>
    </p:embeddedFont>
    <p:embeddedFont>
      <p:font typeface="Almarai Light" panose="020B0604020202020204" charset="-78"/>
      <p:regular r:id="rId75"/>
    </p:embeddedFont>
    <p:embeddedFont>
      <p:font typeface="Cambria" panose="02040503050406030204" pitchFamily="18" charset="0"/>
      <p:regular r:id="rId76"/>
      <p:bold r:id="rId77"/>
      <p:italic r:id="rId78"/>
      <p:boldItalic r:id="rId79"/>
    </p:embeddedFont>
    <p:embeddedFont>
      <p:font typeface="Cambria Math" panose="02040503050406030204" pitchFamily="18" charset="0"/>
      <p:regular r:id="rId80"/>
    </p:embeddedFont>
    <p:embeddedFont>
      <p:font typeface="Tajawal Bold" panose="020B0604020202020204" charset="-78"/>
      <p:regular r:id="rId81"/>
    </p:embeddedFont>
    <p:embeddedFont>
      <p:font typeface="Tajawal Heavy" panose="020B0604020202020204" charset="-78"/>
      <p:regular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2FE"/>
    <a:srgbClr val="510860"/>
    <a:srgbClr val="594C8C"/>
    <a:srgbClr val="62A9C2"/>
    <a:srgbClr val="5C1991"/>
    <a:srgbClr val="E4E7EC"/>
    <a:srgbClr val="71B9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font" Target="fonts/font7.fntdata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2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7AAFD-02E3-4979-A5FB-D4F866627A61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429CE-B907-4714-9D87-5A5CADDB1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9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26E4-1D45-4119-9003-9833158FB2B6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8E8BC-8B97-4856-872A-8F052CE0C0AC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9218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B234-848D-4DB5-B103-43819458482D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99218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52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99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94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51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519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62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67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95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D3A7-CC55-46A9-BA8E-3A1BECFE8C01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96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558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4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953C8-4687-4169-AC1A-6AC2571C12CE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444B-0CB0-417E-9739-3E47D788A5AF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DE83-4AE5-42CA-8355-F161E313A6F5}" type="datetime1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E33DB-CE85-4B43-BC19-FBB2D2DF7CE8}" type="datetime1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30823-B090-49A9-A52B-93EFF135FE66}" type="datetime1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99218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B6DAB-0428-454C-9E74-B3C4F4C1A29B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99218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DC5DD-9511-4333-9CBE-12F0ECC72E55}" type="datetime1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436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C84AF-673C-4A14-8521-7AEAA368A40B}" type="datetime1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5600" y="63690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D5971C-265C-A56B-8319-C13FF7FC15B0}"/>
              </a:ext>
            </a:extLst>
          </p:cNvPr>
          <p:cNvGrpSpPr/>
          <p:nvPr userDrawn="1"/>
        </p:nvGrpSpPr>
        <p:grpSpPr>
          <a:xfrm>
            <a:off x="85444" y="9410700"/>
            <a:ext cx="4499256" cy="685800"/>
            <a:chOff x="304801" y="8648700"/>
            <a:chExt cx="4499256" cy="685800"/>
          </a:xfrm>
        </p:grpSpPr>
        <p:sp>
          <p:nvSpPr>
            <p:cNvPr id="7" name="Footer Placeholder 10">
              <a:extLst>
                <a:ext uri="{FF2B5EF4-FFF2-40B4-BE49-F238E27FC236}">
                  <a16:creationId xmlns:a16="http://schemas.microsoft.com/office/drawing/2014/main" id="{36C2AE63-8D41-CF72-9B1C-21612A90DD1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95400" y="8809037"/>
              <a:ext cx="3508657" cy="36512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</a:rPr>
                <a:t>NTI_Huawei_ETA_HCIA-AI</a:t>
              </a:r>
            </a:p>
          </p:txBody>
        </p:sp>
        <p:pic>
          <p:nvPicPr>
            <p:cNvPr id="1026" name="Picture 2" descr="Huawei Logo, symbol, meaning, history, PNG, brand">
              <a:extLst>
                <a:ext uri="{FF2B5EF4-FFF2-40B4-BE49-F238E27FC236}">
                  <a16:creationId xmlns:a16="http://schemas.microsoft.com/office/drawing/2014/main" id="{A576C994-0722-0CF4-1402-1665AFB9B97C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1" y="8648700"/>
              <a:ext cx="12192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7C770-49BE-8B97-0B02-4651C77A24D1}"/>
              </a:ext>
            </a:extLst>
          </p:cNvPr>
          <p:cNvGrpSpPr/>
          <p:nvPr userDrawn="1"/>
        </p:nvGrpSpPr>
        <p:grpSpPr>
          <a:xfrm>
            <a:off x="85444" y="9410700"/>
            <a:ext cx="4499256" cy="685800"/>
            <a:chOff x="304801" y="8648700"/>
            <a:chExt cx="4499256" cy="685800"/>
          </a:xfrm>
        </p:grpSpPr>
        <p:sp>
          <p:nvSpPr>
            <p:cNvPr id="9" name="Footer Placeholder 10">
              <a:extLst>
                <a:ext uri="{FF2B5EF4-FFF2-40B4-BE49-F238E27FC236}">
                  <a16:creationId xmlns:a16="http://schemas.microsoft.com/office/drawing/2014/main" id="{95EE708D-B287-2436-7273-A9FA6A82306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295400" y="8809037"/>
              <a:ext cx="3508657" cy="365125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</a:rPr>
                <a:t>NTI_Huawei_ETA_HCIA-AI</a:t>
              </a:r>
            </a:p>
          </p:txBody>
        </p:sp>
        <p:pic>
          <p:nvPicPr>
            <p:cNvPr id="10" name="Picture 2" descr="Huawei Logo, symbol, meaning, history, PNG, brand">
              <a:extLst>
                <a:ext uri="{FF2B5EF4-FFF2-40B4-BE49-F238E27FC236}">
                  <a16:creationId xmlns:a16="http://schemas.microsoft.com/office/drawing/2014/main" id="{AFFFFAB1-9070-6667-8DAF-A0982A70498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1" y="8648700"/>
              <a:ext cx="1219200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3836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slide" Target="slide7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slide" Target="slide7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slide" Target="slide7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17.png"/><Relationship Id="rId10" Type="http://schemas.openxmlformats.org/officeDocument/2006/relationships/slide" Target="slide70.xml"/><Relationship Id="rId4" Type="http://schemas.openxmlformats.org/officeDocument/2006/relationships/image" Target="../media/image16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8.gif"/><Relationship Id="rId9" Type="http://schemas.openxmlformats.org/officeDocument/2006/relationships/slide" Target="slide7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slide" Target="slide7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9.png"/><Relationship Id="rId9" Type="http://schemas.openxmlformats.org/officeDocument/2006/relationships/slide" Target="slide7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0.gif"/><Relationship Id="rId9" Type="http://schemas.openxmlformats.org/officeDocument/2006/relationships/slide" Target="slide7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slide" Target="slide7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1.png"/><Relationship Id="rId9" Type="http://schemas.openxmlformats.org/officeDocument/2006/relationships/slide" Target="slide7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2.gif"/><Relationship Id="rId9" Type="http://schemas.openxmlformats.org/officeDocument/2006/relationships/slide" Target="slide7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13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slide" Target="slide33.xml"/><Relationship Id="rId12" Type="http://schemas.openxmlformats.org/officeDocument/2006/relationships/image" Target="../media/image5.png"/><Relationship Id="rId2" Type="http://schemas.openxmlformats.org/officeDocument/2006/relationships/image" Target="../media/image3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slide" Target="slide7.xml"/><Relationship Id="rId11" Type="http://schemas.openxmlformats.org/officeDocument/2006/relationships/slide" Target="slide1.xml"/><Relationship Id="rId5" Type="http://schemas.openxmlformats.org/officeDocument/2006/relationships/slide" Target="slide3.xml"/><Relationship Id="rId15" Type="http://schemas.openxmlformats.org/officeDocument/2006/relationships/slide" Target="slide70.xml"/><Relationship Id="rId10" Type="http://schemas.openxmlformats.org/officeDocument/2006/relationships/slide" Target="slide67.xml"/><Relationship Id="rId4" Type="http://schemas.openxmlformats.org/officeDocument/2006/relationships/image" Target="../media/image2.png"/><Relationship Id="rId9" Type="http://schemas.openxmlformats.org/officeDocument/2006/relationships/slide" Target="slide45.xml"/><Relationship Id="rId1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190.png"/><Relationship Id="rId10" Type="http://schemas.openxmlformats.org/officeDocument/2006/relationships/slide" Target="slide70.xml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210.png"/><Relationship Id="rId10" Type="http://schemas.openxmlformats.org/officeDocument/2006/relationships/slide" Target="slide70.xml"/><Relationship Id="rId4" Type="http://schemas.openxmlformats.org/officeDocument/2006/relationships/image" Target="../media/image20.png"/><Relationship Id="rId9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slide" Target="slide7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4.png"/><Relationship Id="rId9" Type="http://schemas.openxmlformats.org/officeDocument/2006/relationships/slide" Target="slide7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5.png"/><Relationship Id="rId9" Type="http://schemas.openxmlformats.org/officeDocument/2006/relationships/slide" Target="slide7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6.png"/><Relationship Id="rId9" Type="http://schemas.openxmlformats.org/officeDocument/2006/relationships/slide" Target="slide7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7.png"/><Relationship Id="rId9" Type="http://schemas.openxmlformats.org/officeDocument/2006/relationships/slide" Target="slide7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8.gif"/><Relationship Id="rId9" Type="http://schemas.openxmlformats.org/officeDocument/2006/relationships/slide" Target="slide7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slide" Target="slide7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29.png"/><Relationship Id="rId9" Type="http://schemas.openxmlformats.org/officeDocument/2006/relationships/slide" Target="slide7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slide" Target="slide7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30.gif"/><Relationship Id="rId9" Type="http://schemas.openxmlformats.org/officeDocument/2006/relationships/slide" Target="slide7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31.png"/><Relationship Id="rId9" Type="http://schemas.openxmlformats.org/officeDocument/2006/relationships/slide" Target="slide7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32.png"/><Relationship Id="rId9" Type="http://schemas.openxmlformats.org/officeDocument/2006/relationships/slide" Target="slide7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slide" Target="slide7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33.png"/><Relationship Id="rId9" Type="http://schemas.openxmlformats.org/officeDocument/2006/relationships/slide" Target="slide70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330.png"/><Relationship Id="rId10" Type="http://schemas.openxmlformats.org/officeDocument/2006/relationships/slide" Target="slide70.xml"/><Relationship Id="rId4" Type="http://schemas.openxmlformats.org/officeDocument/2006/relationships/image" Target="../media/image33.png"/><Relationship Id="rId9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34.png"/><Relationship Id="rId9" Type="http://schemas.openxmlformats.org/officeDocument/2006/relationships/slide" Target="slide7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35.png"/><Relationship Id="rId9" Type="http://schemas.openxmlformats.org/officeDocument/2006/relationships/slide" Target="slide7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33.png"/><Relationship Id="rId9" Type="http://schemas.openxmlformats.org/officeDocument/2006/relationships/slide" Target="slide7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slide" Target="slide7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1.jpeg"/><Relationship Id="rId9" Type="http://schemas.openxmlformats.org/officeDocument/2006/relationships/slide" Target="slide7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slide" Target="slide7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37.png"/><Relationship Id="rId9" Type="http://schemas.openxmlformats.org/officeDocument/2006/relationships/slide" Target="slide7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38.png"/><Relationship Id="rId9" Type="http://schemas.openxmlformats.org/officeDocument/2006/relationships/slide" Target="slide7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36.png"/><Relationship Id="rId9" Type="http://schemas.openxmlformats.org/officeDocument/2006/relationships/slide" Target="slide7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.xml"/><Relationship Id="rId5" Type="http://schemas.openxmlformats.org/officeDocument/2006/relationships/image" Target="../media/image5.png"/><Relationship Id="rId4" Type="http://schemas.openxmlformats.org/officeDocument/2006/relationships/slide" Target="slide1.xml"/><Relationship Id="rId9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slide" Target="slide7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40.jpg"/><Relationship Id="rId10" Type="http://schemas.openxmlformats.org/officeDocument/2006/relationships/slide" Target="slide70.xml"/><Relationship Id="rId4" Type="http://schemas.openxmlformats.org/officeDocument/2006/relationships/image" Target="../media/image39.jpg"/><Relationship Id="rId9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41.jpg"/><Relationship Id="rId9" Type="http://schemas.openxmlformats.org/officeDocument/2006/relationships/slide" Target="slide7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42.jpg"/><Relationship Id="rId9" Type="http://schemas.openxmlformats.org/officeDocument/2006/relationships/slide" Target="slide7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43.jpg"/><Relationship Id="rId9" Type="http://schemas.openxmlformats.org/officeDocument/2006/relationships/slide" Target="slide7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slide" Target="slide7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44.jpg"/><Relationship Id="rId9" Type="http://schemas.openxmlformats.org/officeDocument/2006/relationships/slide" Target="slide7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46.jpg"/><Relationship Id="rId10" Type="http://schemas.openxmlformats.org/officeDocument/2006/relationships/slide" Target="slide70.xml"/><Relationship Id="rId4" Type="http://schemas.openxmlformats.org/officeDocument/2006/relationships/image" Target="../media/image45.jpg"/><Relationship Id="rId9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47.jpg"/><Relationship Id="rId9" Type="http://schemas.openxmlformats.org/officeDocument/2006/relationships/slide" Target="slide7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48.jpg"/><Relationship Id="rId9" Type="http://schemas.openxmlformats.org/officeDocument/2006/relationships/slide" Target="slide7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50.jpg"/><Relationship Id="rId10" Type="http://schemas.openxmlformats.org/officeDocument/2006/relationships/slide" Target="slide70.xml"/><Relationship Id="rId4" Type="http://schemas.openxmlformats.org/officeDocument/2006/relationships/image" Target="../media/image49.jpg"/><Relationship Id="rId9" Type="http://schemas.openxmlformats.org/officeDocument/2006/relationships/image" Target="../media/image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52.jpg"/><Relationship Id="rId10" Type="http://schemas.openxmlformats.org/officeDocument/2006/relationships/slide" Target="slide70.xml"/><Relationship Id="rId4" Type="http://schemas.openxmlformats.org/officeDocument/2006/relationships/image" Target="../media/image51.jpg"/><Relationship Id="rId9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54.jpg"/><Relationship Id="rId10" Type="http://schemas.openxmlformats.org/officeDocument/2006/relationships/slide" Target="slide70.xml"/><Relationship Id="rId4" Type="http://schemas.openxmlformats.org/officeDocument/2006/relationships/image" Target="../media/image53.png"/><Relationship Id="rId9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56.jpg"/><Relationship Id="rId10" Type="http://schemas.openxmlformats.org/officeDocument/2006/relationships/slide" Target="slide70.xml"/><Relationship Id="rId4" Type="http://schemas.openxmlformats.org/officeDocument/2006/relationships/image" Target="../media/image55.png"/><Relationship Id="rId9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58.png"/><Relationship Id="rId10" Type="http://schemas.openxmlformats.org/officeDocument/2006/relationships/slide" Target="slide70.xml"/><Relationship Id="rId4" Type="http://schemas.openxmlformats.org/officeDocument/2006/relationships/image" Target="../media/image57.png"/><Relationship Id="rId9" Type="http://schemas.openxmlformats.org/officeDocument/2006/relationships/image" Target="../media/image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59.jpg"/><Relationship Id="rId10" Type="http://schemas.openxmlformats.org/officeDocument/2006/relationships/slide" Target="slide70.xml"/><Relationship Id="rId4" Type="http://schemas.openxmlformats.org/officeDocument/2006/relationships/image" Target="../media/image58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slide" Target="slide7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59.jpg"/><Relationship Id="rId10" Type="http://schemas.openxmlformats.org/officeDocument/2006/relationships/slide" Target="slide70.xml"/><Relationship Id="rId4" Type="http://schemas.openxmlformats.org/officeDocument/2006/relationships/image" Target="../media/image58.png"/><Relationship Id="rId9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61.jpg"/><Relationship Id="rId10" Type="http://schemas.openxmlformats.org/officeDocument/2006/relationships/slide" Target="slide70.xml"/><Relationship Id="rId4" Type="http://schemas.openxmlformats.org/officeDocument/2006/relationships/image" Target="../media/image60.jpg"/><Relationship Id="rId9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63.png"/><Relationship Id="rId10" Type="http://schemas.openxmlformats.org/officeDocument/2006/relationships/slide" Target="slide70.xml"/><Relationship Id="rId4" Type="http://schemas.openxmlformats.org/officeDocument/2006/relationships/image" Target="../media/image62.jpg"/><Relationship Id="rId9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65.jpg"/><Relationship Id="rId10" Type="http://schemas.openxmlformats.org/officeDocument/2006/relationships/slide" Target="slide70.xml"/><Relationship Id="rId4" Type="http://schemas.openxmlformats.org/officeDocument/2006/relationships/image" Target="../media/image64.png"/><Relationship Id="rId9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67.jpg"/><Relationship Id="rId10" Type="http://schemas.openxmlformats.org/officeDocument/2006/relationships/slide" Target="slide70.xml"/><Relationship Id="rId4" Type="http://schemas.openxmlformats.org/officeDocument/2006/relationships/image" Target="../media/image66.jpg"/><Relationship Id="rId9" Type="http://schemas.openxmlformats.org/officeDocument/2006/relationships/image" Target="../media/image6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69.png"/><Relationship Id="rId10" Type="http://schemas.openxmlformats.org/officeDocument/2006/relationships/slide" Target="slide70.xml"/><Relationship Id="rId4" Type="http://schemas.openxmlformats.org/officeDocument/2006/relationships/image" Target="../media/image68.jpg"/><Relationship Id="rId9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71.jpg"/><Relationship Id="rId10" Type="http://schemas.openxmlformats.org/officeDocument/2006/relationships/slide" Target="slide70.xml"/><Relationship Id="rId4" Type="http://schemas.openxmlformats.org/officeDocument/2006/relationships/image" Target="../media/image70.png"/><Relationship Id="rId9" Type="http://schemas.openxmlformats.org/officeDocument/2006/relationships/image" Target="../media/image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slide" Target="slide70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71.jpg"/><Relationship Id="rId10" Type="http://schemas.openxmlformats.org/officeDocument/2006/relationships/slide" Target="slide70.xml"/><Relationship Id="rId4" Type="http://schemas.openxmlformats.org/officeDocument/2006/relationships/image" Target="../media/image72.png"/><Relationship Id="rId9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71.jpg"/><Relationship Id="rId10" Type="http://schemas.openxmlformats.org/officeDocument/2006/relationships/slide" Target="slide70.xml"/><Relationship Id="rId4" Type="http://schemas.openxmlformats.org/officeDocument/2006/relationships/image" Target="../media/image72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slide" Target="slide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slide" Target="slide70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4.png"/><Relationship Id="rId7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11" Type="http://schemas.openxmlformats.org/officeDocument/2006/relationships/image" Target="../media/image7.png"/><Relationship Id="rId5" Type="http://schemas.openxmlformats.org/officeDocument/2006/relationships/image" Target="../media/image10.png"/><Relationship Id="rId10" Type="http://schemas.openxmlformats.org/officeDocument/2006/relationships/slide" Target="slide70.xml"/><Relationship Id="rId4" Type="http://schemas.openxmlformats.org/officeDocument/2006/relationships/image" Target="../media/image2.png"/><Relationship Id="rId9" Type="http://schemas.openxmlformats.org/officeDocument/2006/relationships/image" Target="../media/image7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slide" Target="slide7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slide" Target="slide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2000" y="5033769"/>
            <a:ext cx="11245143" cy="2962112"/>
            <a:chOff x="0" y="513581"/>
            <a:chExt cx="14298683" cy="3949483"/>
          </a:xfrm>
        </p:grpSpPr>
        <p:sp>
          <p:nvSpPr>
            <p:cNvPr id="3" name="TextBox 3"/>
            <p:cNvSpPr txBox="1"/>
            <p:nvPr/>
          </p:nvSpPr>
          <p:spPr>
            <a:xfrm>
              <a:off x="2267404" y="3289073"/>
              <a:ext cx="9499198" cy="1173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6720"/>
                </a:lnSpc>
                <a:spcBef>
                  <a:spcPct val="0"/>
                </a:spcBef>
              </a:pPr>
              <a:r>
                <a:rPr lang="en-GB" sz="4800" b="1" i="1" dirty="0"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Mostafa Khalid Sallam </a:t>
              </a:r>
              <a:endParaRPr lang="ar-EG" sz="4800" b="1" i="1" dirty="0"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13581"/>
              <a:ext cx="14298683" cy="1844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284"/>
                </a:lnSpc>
              </a:pPr>
              <a:r>
                <a:rPr lang="en-GB" sz="5400" b="1" dirty="0">
                  <a:solidFill>
                    <a:srgbClr val="5C1991"/>
                  </a:solidFill>
                  <a:latin typeface="Times New Roman" panose="02020603050405020304" pitchFamily="18" charset="0"/>
                  <a:ea typeface="Tajawal Heavy"/>
                  <a:cs typeface="Times New Roman" panose="02020603050405020304" pitchFamily="18" charset="0"/>
                  <a:sym typeface="Tajawal Heavy"/>
                  <a:rtl/>
                </a:rPr>
                <a:t>Revolutionizing Disease Detection</a:t>
              </a:r>
              <a:endParaRPr lang="ar-EG" sz="5400" b="1" dirty="0">
                <a:solidFill>
                  <a:srgbClr val="5C1991"/>
                </a:solidFill>
                <a:latin typeface="Times New Roman" panose="02020603050405020304" pitchFamily="18" charset="0"/>
                <a:ea typeface="Tajawal Heavy"/>
                <a:cs typeface="Times New Roman" panose="02020603050405020304" pitchFamily="18" charset="0"/>
                <a:sym typeface="Tajawal Heavy"/>
                <a:rtl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5624184" flipH="1">
            <a:off x="11066059" y="-813692"/>
            <a:ext cx="9054625" cy="8058616"/>
          </a:xfrm>
          <a:custGeom>
            <a:avLst/>
            <a:gdLst/>
            <a:ahLst/>
            <a:cxnLst/>
            <a:rect l="l" t="t" r="r" b="b"/>
            <a:pathLst>
              <a:path w="9054625" h="8058616">
                <a:moveTo>
                  <a:pt x="9054625" y="0"/>
                </a:moveTo>
                <a:lnTo>
                  <a:pt x="0" y="0"/>
                </a:lnTo>
                <a:lnTo>
                  <a:pt x="0" y="8058616"/>
                </a:lnTo>
                <a:lnTo>
                  <a:pt x="9054625" y="8058616"/>
                </a:lnTo>
                <a:lnTo>
                  <a:pt x="905462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017281" flipH="1">
            <a:off x="14680528" y="8417089"/>
            <a:ext cx="1811240" cy="1716150"/>
          </a:xfrm>
          <a:custGeom>
            <a:avLst/>
            <a:gdLst/>
            <a:ahLst/>
            <a:cxnLst/>
            <a:rect l="l" t="t" r="r" b="b"/>
            <a:pathLst>
              <a:path w="1811240" h="1716150">
                <a:moveTo>
                  <a:pt x="1811240" y="0"/>
                </a:moveTo>
                <a:lnTo>
                  <a:pt x="0" y="0"/>
                </a:lnTo>
                <a:lnTo>
                  <a:pt x="0" y="1716150"/>
                </a:lnTo>
                <a:lnTo>
                  <a:pt x="1811240" y="1716150"/>
                </a:lnTo>
                <a:lnTo>
                  <a:pt x="181124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567437" flipH="1">
            <a:off x="9807537" y="7248640"/>
            <a:ext cx="3789612" cy="3623816"/>
          </a:xfrm>
          <a:custGeom>
            <a:avLst/>
            <a:gdLst/>
            <a:ahLst/>
            <a:cxnLst/>
            <a:rect l="l" t="t" r="r" b="b"/>
            <a:pathLst>
              <a:path w="3789612" h="3623816">
                <a:moveTo>
                  <a:pt x="3789612" y="0"/>
                </a:moveTo>
                <a:lnTo>
                  <a:pt x="0" y="0"/>
                </a:lnTo>
                <a:lnTo>
                  <a:pt x="0" y="3623816"/>
                </a:lnTo>
                <a:lnTo>
                  <a:pt x="3789612" y="3623816"/>
                </a:lnTo>
                <a:lnTo>
                  <a:pt x="378961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pic>
        <p:nvPicPr>
          <p:cNvPr id="8" name="Picture 7">
            <a:hlinkClick r:id="rId5" action="ppaction://hlinksldjump"/>
            <a:extLst>
              <a:ext uri="{FF2B5EF4-FFF2-40B4-BE49-F238E27FC236}">
                <a16:creationId xmlns:a16="http://schemas.microsoft.com/office/drawing/2014/main" id="{84375704-87E5-338E-B183-3097D5A9C0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7754" y="-86400"/>
            <a:ext cx="790855" cy="79085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  <a:extLst>
              <a:ext uri="{FF2B5EF4-FFF2-40B4-BE49-F238E27FC236}">
                <a16:creationId xmlns:a16="http://schemas.microsoft.com/office/drawing/2014/main" id="{98A0F4C6-D684-6F66-2EAB-EEC0EC80B4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19" y="237544"/>
            <a:ext cx="790856" cy="790856"/>
          </a:xfrm>
          <a:prstGeom prst="rect">
            <a:avLst/>
          </a:prstGeom>
        </p:spPr>
      </p:pic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9AAD0178-1754-8212-904F-B359D37EB1B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94" y="239167"/>
            <a:ext cx="790856" cy="790856"/>
          </a:xfrm>
          <a:prstGeom prst="rect">
            <a:avLst/>
          </a:prstGeom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25C34AD5-33F9-248C-0177-471FAC87F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0401300"/>
            <a:ext cx="3508657" cy="365125"/>
          </a:xfrm>
        </p:spPr>
        <p:txBody>
          <a:bodyPr/>
          <a:lstStyle/>
          <a:p>
            <a:r>
              <a:rPr lang="en-US" sz="2000" b="1" dirty="0"/>
              <a:t>NTI_Huawei_ETA_HCIA-AI</a:t>
            </a:r>
          </a:p>
        </p:txBody>
      </p:sp>
      <p:pic>
        <p:nvPicPr>
          <p:cNvPr id="2054" name="Picture 6" descr="Notes for HCIA-IA - GitOps">
            <a:extLst>
              <a:ext uri="{FF2B5EF4-FFF2-40B4-BE49-F238E27FC236}">
                <a16:creationId xmlns:a16="http://schemas.microsoft.com/office/drawing/2014/main" id="{B7AC3826-6D9C-49D1-1E1A-295E3DE85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49" y="1849072"/>
            <a:ext cx="2804290" cy="27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838200" y="2904188"/>
            <a:ext cx="8974711" cy="5681223"/>
            <a:chOff x="1143000" y="3912175"/>
            <a:chExt cx="8245824" cy="3988166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🔹 1. Convolution Layer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5285" y="5212331"/>
              <a:ext cx="8013539" cy="26880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How it works</a:t>
              </a:r>
              <a:endParaRPr lang="ar-EG" sz="2486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The convolution layer applies a </a:t>
              </a: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set of filters (kernels)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to the input image.</a:t>
              </a:r>
              <a:endParaRPr lang="ar-EG" sz="2400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ar-EG" sz="2400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Each filter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slides across the image, performing a dot product </a:t>
              </a: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between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the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filter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and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local regions of the image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to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produce</a:t>
              </a: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a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feature map</a:t>
              </a: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.</a:t>
              </a: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47898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10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0" y="3576808"/>
            <a:ext cx="7696200" cy="4335984"/>
          </a:xfrm>
          <a:prstGeom prst="rect">
            <a:avLst/>
          </a:prstGeom>
        </p:spPr>
      </p:pic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CD3A01E7-7482-3192-F260-A1D72DD0C3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17CD04C3-A67B-438D-5F58-912DD4ADBE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2" name="Picture 11">
            <a:hlinkClick r:id="rId9" action="ppaction://hlinksldjump"/>
            <a:extLst>
              <a:ext uri="{FF2B5EF4-FFF2-40B4-BE49-F238E27FC236}">
                <a16:creationId xmlns:a16="http://schemas.microsoft.com/office/drawing/2014/main" id="{DDB8356A-9D7E-93EF-A816-9DCA26F6C7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5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838200" y="2904188"/>
            <a:ext cx="8974711" cy="5107413"/>
            <a:chOff x="1143000" y="3912175"/>
            <a:chExt cx="8245824" cy="3585357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🔹 1. Convolution Layer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5285" y="5212331"/>
              <a:ext cx="8013539" cy="2285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just">
                <a:lnSpc>
                  <a:spcPct val="150000"/>
                </a:lnSpc>
                <a:spcBef>
                  <a:spcPct val="0"/>
                </a:spcBef>
                <a:buAutoNum type="arabicPeriod"/>
              </a:pPr>
              <a:r>
                <a:rPr lang="en-GB" sz="2400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Filters &amp; Output Depth</a:t>
              </a:r>
              <a:endParaRPr lang="ar-EG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Role: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Each filter extracts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unique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features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(</a:t>
              </a:r>
              <a:r>
                <a:rPr lang="en-GB" sz="2400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edges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, </a:t>
              </a:r>
              <a:r>
                <a:rPr lang="en-GB" sz="2400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textures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).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Example: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3 filters → 3 feature maps → Output depth = 3.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4934185" flipH="1">
            <a:off x="-2985127" y="-2068307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11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0" y="3576808"/>
            <a:ext cx="7696200" cy="4335984"/>
          </a:xfrm>
          <a:prstGeom prst="rect">
            <a:avLst/>
          </a:prstGeom>
        </p:spPr>
      </p:pic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4DFCD2BE-0603-7789-6A23-12EDEE52D0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A24E4E54-E142-E34F-FDAF-51B5E32EF7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2" name="Picture 11">
            <a:hlinkClick r:id="rId9" action="ppaction://hlinksldjump"/>
            <a:extLst>
              <a:ext uri="{FF2B5EF4-FFF2-40B4-BE49-F238E27FC236}">
                <a16:creationId xmlns:a16="http://schemas.microsoft.com/office/drawing/2014/main" id="{5C7AF36A-8BE0-0895-3C92-A38946593D9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5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4934185" flipH="1">
            <a:off x="-2985127" y="-2068307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12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411" y="2971761"/>
            <a:ext cx="9299536" cy="5608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A6C7F7-76CB-F4CF-473A-570987A1CEA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3068" y="3101091"/>
            <a:ext cx="8673521" cy="53500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8C732B-1CE5-CEF3-A5EE-BC2E6E00B4B8}"/>
              </a:ext>
            </a:extLst>
          </p:cNvPr>
          <p:cNvCxnSpPr>
            <a:stCxn id="7" idx="1"/>
          </p:cNvCxnSpPr>
          <p:nvPr/>
        </p:nvCxnSpPr>
        <p:spPr>
          <a:xfrm>
            <a:off x="9263068" y="577612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hlinkClick r:id="rId6" action="ppaction://hlinksldjump"/>
            <a:extLst>
              <a:ext uri="{FF2B5EF4-FFF2-40B4-BE49-F238E27FC236}">
                <a16:creationId xmlns:a16="http://schemas.microsoft.com/office/drawing/2014/main" id="{8B0F4808-FDD3-F939-46FD-3F82162A8B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11" name="Picture 10">
            <a:hlinkClick r:id="rId8" action="ppaction://hlinksldjump"/>
            <a:extLst>
              <a:ext uri="{FF2B5EF4-FFF2-40B4-BE49-F238E27FC236}">
                <a16:creationId xmlns:a16="http://schemas.microsoft.com/office/drawing/2014/main" id="{6E2A03EF-66D5-A0CC-1CCA-322163DFF84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2" name="Picture 11">
            <a:hlinkClick r:id="rId10" action="ppaction://hlinksldjump"/>
            <a:extLst>
              <a:ext uri="{FF2B5EF4-FFF2-40B4-BE49-F238E27FC236}">
                <a16:creationId xmlns:a16="http://schemas.microsoft.com/office/drawing/2014/main" id="{9A377FCF-AF4D-4C00-DC79-1EF9C682240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0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17203457" flipH="1">
            <a:off x="-2364873" y="-2803147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13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2050" name="Picture 2" descr="Animation showing how an edge detector filter is applied to the blue channel output.">
            <a:extLst>
              <a:ext uri="{FF2B5EF4-FFF2-40B4-BE49-F238E27FC236}">
                <a16:creationId xmlns:a16="http://schemas.microsoft.com/office/drawing/2014/main" id="{223E1FCF-B69D-04E8-4260-542B9CFF0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801" y="1660400"/>
            <a:ext cx="13932398" cy="696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C7A05DBE-16FB-8BF9-4415-25AFBF2728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30E3D340-5D49-806D-FD99-005FF04E1D5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E1F96BE3-2454-548B-5B52-F744790C399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5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328863" y="2781300"/>
            <a:ext cx="9660511" cy="5661412"/>
            <a:chOff x="1143000" y="3912175"/>
            <a:chExt cx="8245824" cy="3974259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🔹 1. Convolution Layer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5285" y="5212331"/>
              <a:ext cx="8013539" cy="26741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2. Stride &amp; Output Size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Definition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: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Steps the kernel takes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across the input (e.g., stride=1 or 2).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Impact: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Larger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stride →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Smaller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output size.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Example: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Stride=2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halves output dimensions.</a:t>
              </a:r>
            </a:p>
          </p:txBody>
        </p:sp>
      </p:grpSp>
      <p:sp>
        <p:nvSpPr>
          <p:cNvPr id="13" name="Freeform 13"/>
          <p:cNvSpPr/>
          <p:nvPr/>
        </p:nvSpPr>
        <p:spPr>
          <a:xfrm rot="3888007" flipH="1">
            <a:off x="-3283261" y="-208247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14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7"/>
          <a:stretch/>
        </p:blipFill>
        <p:spPr>
          <a:xfrm>
            <a:off x="10329078" y="3127548"/>
            <a:ext cx="7593964" cy="6391351"/>
          </a:xfrm>
          <a:prstGeom prst="rect">
            <a:avLst/>
          </a:prstGeom>
        </p:spPr>
      </p:pic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16554EC5-CD84-CB82-DC71-38600553CF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DF033074-8850-F14B-1B00-D19C56D793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2" name="Picture 11">
            <a:hlinkClick r:id="rId9" action="ppaction://hlinksldjump"/>
            <a:extLst>
              <a:ext uri="{FF2B5EF4-FFF2-40B4-BE49-F238E27FC236}">
                <a16:creationId xmlns:a16="http://schemas.microsoft.com/office/drawing/2014/main" id="{46947084-E823-AD01-B001-D668DC5687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84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3888007" flipH="1">
            <a:off x="-3283261" y="-208247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15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7"/>
          <a:stretch/>
        </p:blipFill>
        <p:spPr>
          <a:xfrm>
            <a:off x="1744580" y="2615585"/>
            <a:ext cx="14798842" cy="7204446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  <a:extLst>
              <a:ext uri="{FF2B5EF4-FFF2-40B4-BE49-F238E27FC236}">
                <a16:creationId xmlns:a16="http://schemas.microsoft.com/office/drawing/2014/main" id="{604F5738-D220-35D2-DDA4-23F6B18C65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  <a:extLst>
              <a:ext uri="{FF2B5EF4-FFF2-40B4-BE49-F238E27FC236}">
                <a16:creationId xmlns:a16="http://schemas.microsoft.com/office/drawing/2014/main" id="{E5FE8F8E-E40C-0818-2FA6-8AECAAAE5D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9739DC03-9D1E-6358-A4FA-1870A946A1F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94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17203457" flipH="1">
            <a:off x="-2364873" y="-2803147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16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3074" name="Picture 2" descr="Stride">
            <a:extLst>
              <a:ext uri="{FF2B5EF4-FFF2-40B4-BE49-F238E27FC236}">
                <a16:creationId xmlns:a16="http://schemas.microsoft.com/office/drawing/2014/main" id="{ADF9AB4E-F5CE-C9B3-501A-729703E5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74" y="1898173"/>
            <a:ext cx="15241452" cy="762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0C5B4C23-4F68-3F95-2F1F-9CB2CA0D35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1DE946CF-9E7E-6923-A01A-3C670F84847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04D27175-1AC6-B2A2-B377-5B69AD73FC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283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328863" y="2781300"/>
            <a:ext cx="9660511" cy="5061246"/>
            <a:chOff x="1143000" y="3912175"/>
            <a:chExt cx="8245824" cy="3552948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🔹 1. Convolution Layer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5285" y="5212331"/>
              <a:ext cx="8013539" cy="2252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3.Padding Types: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200000"/>
                </a:lnSpc>
                <a:spcBef>
                  <a:spcPct val="0"/>
                </a:spcBef>
              </a:pP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Valid: </a:t>
              </a:r>
              <a:r>
                <a:rPr lang="en-GB" sz="2400" b="1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No padding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→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Output ≤ input.</a:t>
              </a:r>
              <a:endParaRPr lang="ar-EG" sz="2400" b="1" dirty="0">
                <a:solidFill>
                  <a:schemeClr val="accent6">
                    <a:lumMod val="75000"/>
                  </a:schemeClr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200000"/>
                </a:lnSpc>
                <a:spcBef>
                  <a:spcPct val="0"/>
                </a:spcBef>
              </a:pP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Same: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Output = input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(</a:t>
              </a:r>
              <a:r>
                <a:rPr lang="en-GB" sz="2400" b="1" dirty="0">
                  <a:solidFill>
                    <a:srgbClr val="510860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adds zeros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).</a:t>
              </a:r>
              <a:endParaRPr lang="ar-EG" sz="2400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200000"/>
                </a:lnSpc>
                <a:spcBef>
                  <a:spcPct val="0"/>
                </a:spcBef>
              </a:pP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Full: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Output &gt; input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(</a:t>
              </a:r>
              <a:r>
                <a:rPr lang="en-GB" sz="2400" b="1" dirty="0">
                  <a:solidFill>
                    <a:srgbClr val="510860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maximal zero padding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).</a:t>
              </a: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3888007" flipH="1">
            <a:off x="-3283261" y="-208247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17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"/>
          <a:stretch/>
        </p:blipFill>
        <p:spPr>
          <a:xfrm>
            <a:off x="6436895" y="3042296"/>
            <a:ext cx="11522242" cy="6391351"/>
          </a:xfrm>
          <a:prstGeom prst="rect">
            <a:avLst/>
          </a:prstGeom>
        </p:spPr>
      </p:pic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B497EEEB-ACA2-CBC6-3502-AB1BEBED0B7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F99FED7C-3EB7-2E17-BA12-D89DCF190A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2" name="Picture 11">
            <a:hlinkClick r:id="rId9" action="ppaction://hlinksldjump"/>
            <a:extLst>
              <a:ext uri="{FF2B5EF4-FFF2-40B4-BE49-F238E27FC236}">
                <a16:creationId xmlns:a16="http://schemas.microsoft.com/office/drawing/2014/main" id="{154853D3-E14B-A260-5B7A-BA63D99D10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1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945207" flipH="1">
            <a:off x="-3031287" y="-186231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18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"/>
          <a:stretch/>
        </p:blipFill>
        <p:spPr>
          <a:xfrm>
            <a:off x="1808769" y="1751062"/>
            <a:ext cx="14670462" cy="8137659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  <a:extLst>
              <a:ext uri="{FF2B5EF4-FFF2-40B4-BE49-F238E27FC236}">
                <a16:creationId xmlns:a16="http://schemas.microsoft.com/office/drawing/2014/main" id="{578B4D26-E898-AC5B-7DE1-7A5C904A03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  <a:extLst>
              <a:ext uri="{FF2B5EF4-FFF2-40B4-BE49-F238E27FC236}">
                <a16:creationId xmlns:a16="http://schemas.microsoft.com/office/drawing/2014/main" id="{B8AB465B-0A15-1416-3558-22A04F227B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496C5E5B-4FAE-DA58-108C-17058A26480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85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17203457" flipH="1">
            <a:off x="-2364873" y="-2803147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19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098" name="Picture 2" descr="Padding">
            <a:extLst>
              <a:ext uri="{FF2B5EF4-FFF2-40B4-BE49-F238E27FC236}">
                <a16:creationId xmlns:a16="http://schemas.microsoft.com/office/drawing/2014/main" id="{DB8330E9-F4C4-F67E-F8B5-11E534A3A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42" y="1751062"/>
            <a:ext cx="14642716" cy="732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B4A0EF28-9989-4294-3323-8C696C6874D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CD22F85E-A464-9246-7AC5-24016F884A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376D10E6-93CA-DC8B-D87F-2E5EDA7A12E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25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088749" flipH="1">
            <a:off x="608508" y="7105962"/>
            <a:ext cx="2440941" cy="2312792"/>
          </a:xfrm>
          <a:custGeom>
            <a:avLst/>
            <a:gdLst/>
            <a:ahLst/>
            <a:cxnLst/>
            <a:rect l="l" t="t" r="r" b="b"/>
            <a:pathLst>
              <a:path w="2440941" h="2312792">
                <a:moveTo>
                  <a:pt x="2440941" y="0"/>
                </a:moveTo>
                <a:lnTo>
                  <a:pt x="0" y="0"/>
                </a:lnTo>
                <a:lnTo>
                  <a:pt x="0" y="2312792"/>
                </a:lnTo>
                <a:lnTo>
                  <a:pt x="2440941" y="2312792"/>
                </a:lnTo>
                <a:lnTo>
                  <a:pt x="244094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13119" flipH="1">
            <a:off x="-962529" y="-2216185"/>
            <a:ext cx="5583018" cy="5338761"/>
          </a:xfrm>
          <a:custGeom>
            <a:avLst/>
            <a:gdLst/>
            <a:ahLst/>
            <a:cxnLst/>
            <a:rect l="l" t="t" r="r" b="b"/>
            <a:pathLst>
              <a:path w="5583018" h="5338761">
                <a:moveTo>
                  <a:pt x="5583018" y="0"/>
                </a:moveTo>
                <a:lnTo>
                  <a:pt x="0" y="0"/>
                </a:lnTo>
                <a:lnTo>
                  <a:pt x="0" y="5338761"/>
                </a:lnTo>
                <a:lnTo>
                  <a:pt x="5583018" y="5338761"/>
                </a:lnTo>
                <a:lnTo>
                  <a:pt x="5583018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705580" flipH="1">
            <a:off x="12826129" y="6401890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7824542" y="0"/>
                </a:moveTo>
                <a:lnTo>
                  <a:pt x="0" y="0"/>
                </a:lnTo>
                <a:lnTo>
                  <a:pt x="0" y="6963843"/>
                </a:lnTo>
                <a:lnTo>
                  <a:pt x="7824542" y="6963843"/>
                </a:lnTo>
                <a:lnTo>
                  <a:pt x="7824542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6959566" flipH="1">
            <a:off x="16154650" y="523555"/>
            <a:ext cx="2895099" cy="2768439"/>
          </a:xfrm>
          <a:custGeom>
            <a:avLst/>
            <a:gdLst/>
            <a:ahLst/>
            <a:cxnLst/>
            <a:rect l="l" t="t" r="r" b="b"/>
            <a:pathLst>
              <a:path w="2895099" h="2768439">
                <a:moveTo>
                  <a:pt x="2895100" y="0"/>
                </a:moveTo>
                <a:lnTo>
                  <a:pt x="0" y="0"/>
                </a:lnTo>
                <a:lnTo>
                  <a:pt x="0" y="2768439"/>
                </a:lnTo>
                <a:lnTo>
                  <a:pt x="2895100" y="2768439"/>
                </a:lnTo>
                <a:lnTo>
                  <a:pt x="28951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95400" y="4424174"/>
            <a:ext cx="5307614" cy="107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ts val="83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72" b="1" i="0" u="none" strike="noStrike" kern="1200" cap="none" spc="0" normalizeH="0" baseline="0" noProof="0" dirty="0">
                <a:ln>
                  <a:noFill/>
                </a:ln>
                <a:solidFill>
                  <a:srgbClr val="731F7D"/>
                </a:solidFill>
                <a:effectLst/>
                <a:uLnTx/>
                <a:uFillTx/>
                <a:latin typeface="Tajawal Heavy"/>
                <a:ea typeface="Tajawal Heavy"/>
                <a:cs typeface="Tajawal Heavy"/>
                <a:sym typeface="Tajawal Heavy"/>
                <a:rtl/>
              </a:rPr>
              <a:t>Topics</a:t>
            </a:r>
            <a:endParaRPr kumimoji="0" lang="ar-EG" sz="7072" b="1" i="0" u="none" strike="noStrike" kern="1200" cap="none" spc="0" normalizeH="0" baseline="0" noProof="0" dirty="0">
              <a:ln>
                <a:noFill/>
              </a:ln>
              <a:solidFill>
                <a:srgbClr val="731F7D"/>
              </a:solidFill>
              <a:effectLst/>
              <a:uLnTx/>
              <a:uFillTx/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69DD408-E691-1194-BDFD-62A342DA5EB2}"/>
              </a:ext>
            </a:extLst>
          </p:cNvPr>
          <p:cNvGrpSpPr/>
          <p:nvPr/>
        </p:nvGrpSpPr>
        <p:grpSpPr>
          <a:xfrm>
            <a:off x="7061000" y="2556151"/>
            <a:ext cx="9677400" cy="5174697"/>
            <a:chOff x="7737627" y="2344116"/>
            <a:chExt cx="10223833" cy="5174697"/>
          </a:xfrm>
        </p:grpSpPr>
        <p:sp>
          <p:nvSpPr>
            <p:cNvPr id="7" name="TextBox 7"/>
            <p:cNvSpPr txBox="1"/>
            <p:nvPr/>
          </p:nvSpPr>
          <p:spPr>
            <a:xfrm>
              <a:off x="7793045" y="2344116"/>
              <a:ext cx="4530710" cy="437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ts val="374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1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lmarai Light"/>
                  <a:ea typeface="Almarai Light"/>
                  <a:cs typeface="Almarai Light"/>
                  <a:sym typeface="Almarai Light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  <a:rtl/>
                </a:rPr>
                <a:t>INTRODUCTION</a:t>
              </a:r>
              <a:endParaRPr kumimoji="0" lang="en-US" sz="24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0CD134-A17C-A34A-BBA7-A7089F7069A8}"/>
                </a:ext>
              </a:extLst>
            </p:cNvPr>
            <p:cNvSpPr txBox="1"/>
            <p:nvPr/>
          </p:nvSpPr>
          <p:spPr>
            <a:xfrm>
              <a:off x="7793044" y="3290197"/>
              <a:ext cx="8894755" cy="9489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ts val="374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2400" b="1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lmarai Light"/>
                  <a:ea typeface="Almarai Light"/>
                  <a:cs typeface="Almarai Light"/>
                  <a:sym typeface="Almarai Light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  <a:rtl/>
                </a:rPr>
                <a:t>DEEP LEARNING MODELS FOR IMAGE CLASSIFICATION</a:t>
              </a:r>
              <a:endParaRPr kumimoji="0" lang="en-GB" sz="24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marL="457200" marR="0" lvl="0" indent="-457200" defTabSz="914400" eaLnBrk="1" fontAlgn="auto" latinLnBrk="0" hangingPunct="1">
                <a:lnSpc>
                  <a:spcPts val="374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36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E19C4B-8A6D-A031-B191-83DEF0E8D06A}"/>
                </a:ext>
              </a:extLst>
            </p:cNvPr>
            <p:cNvSpPr txBox="1"/>
            <p:nvPr/>
          </p:nvSpPr>
          <p:spPr>
            <a:xfrm>
              <a:off x="7765336" y="4239742"/>
              <a:ext cx="7024522" cy="9001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ts val="374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1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lmarai Light"/>
                  <a:ea typeface="Almarai Light"/>
                  <a:cs typeface="Almarai Light"/>
                  <a:sym typeface="Almarai Light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  <a:rtl/>
                </a:rPr>
                <a:t>INCEPTIONRESNET V2 ARCHITECTURE</a:t>
              </a:r>
              <a:endParaRPr kumimoji="0" lang="en-US" sz="24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marL="457200" marR="0" lvl="0" indent="-457200" defTabSz="914400" eaLnBrk="1" fontAlgn="auto" latinLnBrk="0" hangingPunct="1">
                <a:lnSpc>
                  <a:spcPts val="374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4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id="{E31251FF-488E-060D-6EBE-906A91568240}"/>
                </a:ext>
              </a:extLst>
            </p:cNvPr>
            <p:cNvSpPr txBox="1"/>
            <p:nvPr/>
          </p:nvSpPr>
          <p:spPr>
            <a:xfrm>
              <a:off x="7765336" y="5185823"/>
              <a:ext cx="10196124" cy="8885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ts val="374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2400" b="1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lmarai Light"/>
                  <a:ea typeface="Almarai Light"/>
                  <a:cs typeface="Almarai Light"/>
                  <a:sym typeface="Almarai Light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  <a:rtl/>
                </a:rPr>
                <a:t>A QUICK COMPARISON OF THE MODELS THAT WERE USED</a:t>
              </a:r>
              <a:endParaRPr kumimoji="0" lang="en-GB" sz="24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marL="457200" marR="0" lvl="0" indent="-457200" defTabSz="914400" eaLnBrk="1" fontAlgn="auto" latinLnBrk="0" hangingPunct="1">
                <a:lnSpc>
                  <a:spcPts val="374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GB" sz="20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255E08-8460-BC55-B933-7B85CFC544A0}"/>
                </a:ext>
              </a:extLst>
            </p:cNvPr>
            <p:cNvSpPr txBox="1"/>
            <p:nvPr/>
          </p:nvSpPr>
          <p:spPr>
            <a:xfrm>
              <a:off x="7765336" y="6131904"/>
              <a:ext cx="4530710" cy="437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ts val="374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1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lmarai Light"/>
                  <a:ea typeface="Almarai Light"/>
                  <a:cs typeface="Almarai Light"/>
                  <a:sym typeface="Almarai Light"/>
                  <a:hlinkClick r:id="rId9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  <a:rtl/>
                </a:rPr>
                <a:t>PRACTICAL APPLICATION </a:t>
              </a:r>
              <a:endParaRPr kumimoji="0" lang="en-US" sz="24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3BF208-7477-2809-3819-A2B05BED3A10}"/>
                </a:ext>
              </a:extLst>
            </p:cNvPr>
            <p:cNvSpPr txBox="1"/>
            <p:nvPr/>
          </p:nvSpPr>
          <p:spPr>
            <a:xfrm>
              <a:off x="7737627" y="7081449"/>
              <a:ext cx="4530710" cy="437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marR="0" lvl="0" indent="-457200" defTabSz="914400" eaLnBrk="1" fontAlgn="auto" latinLnBrk="0" hangingPunct="1">
                <a:lnSpc>
                  <a:spcPts val="374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400" b="1" i="0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lmarai Light"/>
                  <a:ea typeface="Almarai Light"/>
                  <a:cs typeface="Almarai Light"/>
                  <a:sym typeface="Almarai Light"/>
                  <a:hlinkClick r:id="rId10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  <a:rtl/>
                </a:rPr>
                <a:t>CONCLUSION</a:t>
              </a:r>
              <a:endParaRPr kumimoji="0" lang="en-US" sz="2400" b="1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4" name="TextBox 7">
            <a:extLst>
              <a:ext uri="{FF2B5EF4-FFF2-40B4-BE49-F238E27FC236}">
                <a16:creationId xmlns:a16="http://schemas.microsoft.com/office/drawing/2014/main" id="{0F35A27B-134E-BA87-7764-A7C8815B01AC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2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18" name="Picture 17">
            <a:hlinkClick r:id="rId11" action="ppaction://hlinksldjump"/>
            <a:extLst>
              <a:ext uri="{FF2B5EF4-FFF2-40B4-BE49-F238E27FC236}">
                <a16:creationId xmlns:a16="http://schemas.microsoft.com/office/drawing/2014/main" id="{F86D7C64-A46D-199E-A3C4-3E21CD9F24F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82" y="1129809"/>
            <a:ext cx="790855" cy="790856"/>
          </a:xfrm>
          <a:prstGeom prst="rect">
            <a:avLst/>
          </a:prstGeom>
        </p:spPr>
      </p:pic>
      <p:pic>
        <p:nvPicPr>
          <p:cNvPr id="19" name="Picture 18">
            <a:hlinkClick r:id="rId13" action="ppaction://hlinksldjump"/>
            <a:extLst>
              <a:ext uri="{FF2B5EF4-FFF2-40B4-BE49-F238E27FC236}">
                <a16:creationId xmlns:a16="http://schemas.microsoft.com/office/drawing/2014/main" id="{1F59A71C-471A-48D8-4111-D85193BCE0D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6529" y="4748072"/>
            <a:ext cx="790856" cy="790856"/>
          </a:xfrm>
          <a:prstGeom prst="rect">
            <a:avLst/>
          </a:prstGeom>
        </p:spPr>
      </p:pic>
      <p:pic>
        <p:nvPicPr>
          <p:cNvPr id="20" name="Picture 19">
            <a:hlinkClick r:id="rId15" action="ppaction://hlinksldjump"/>
            <a:extLst>
              <a:ext uri="{FF2B5EF4-FFF2-40B4-BE49-F238E27FC236}">
                <a16:creationId xmlns:a16="http://schemas.microsoft.com/office/drawing/2014/main" id="{A2466B7B-28A9-E152-0FB5-A5996BB5F38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7386" y="1129809"/>
            <a:ext cx="790856" cy="790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328863" y="2781300"/>
            <a:ext cx="9656194" cy="2885575"/>
            <a:chOff x="1143000" y="3912175"/>
            <a:chExt cx="8242139" cy="2025647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🔹 1. Convolution Layer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57300" y="5208227"/>
              <a:ext cx="8013539" cy="729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Output size in a Convolutional Neural Network (CNN) 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3888007" flipH="1">
            <a:off x="-3283261" y="-208247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20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2EA342-5C1A-921D-55A9-450D23B713EF}"/>
                  </a:ext>
                </a:extLst>
              </p:cNvPr>
              <p:cNvSpPr txBox="1"/>
              <p:nvPr/>
            </p:nvSpPr>
            <p:spPr>
              <a:xfrm>
                <a:off x="152400" y="6455913"/>
                <a:ext cx="7321924" cy="13807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Output</m:t>
                      </m:r>
                      <m:r>
                        <a:rPr lang="en-US" sz="4000"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4000"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Size</m:t>
                      </m:r>
                      <m:r>
                        <a:rPr lang="en-US" sz="4000"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40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  <m:t>𝑊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  <m:t>𝐹</m:t>
                              </m:r>
                              <m:r>
                                <a:rPr lang="en-US" sz="400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a:rPr lang="en-US" sz="40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  <m:t>𝑆</m:t>
                              </m:r>
                            </m:den>
                          </m:f>
                        </m:e>
                      </m:d>
                      <m:r>
                        <a:rPr lang="en-US" sz="4000"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40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</m:oMath>
                  </m:oMathPara>
                </a14:m>
                <a:endParaRPr lang="en-US" sz="400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B2EA342-5C1A-921D-55A9-450D23B71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6455913"/>
                <a:ext cx="7321924" cy="13807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3D34BE-37A4-5C01-13C0-EE77135E9C16}"/>
                  </a:ext>
                </a:extLst>
              </p:cNvPr>
              <p:cNvSpPr txBox="1"/>
              <p:nvPr/>
            </p:nvSpPr>
            <p:spPr>
              <a:xfrm>
                <a:off x="8193505" y="3831088"/>
                <a:ext cx="10058400" cy="4005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800" b="1" dirty="0">
                    <a:solidFill>
                      <a:srgbClr val="510860"/>
                    </a:solidFill>
                  </a:rPr>
                  <a:t>Variables: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W: Input width/height (e.g., 32x32 image → W = 32).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F: Filter/kernel size (e.g., 3x3 filter → F = 3).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P: Padding (number of zeros added around the input). </a:t>
                </a:r>
              </a:p>
              <a:p>
                <a:pPr marL="457200" indent="-4572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S: Stride (steps the filter moves).</a:t>
                </a:r>
              </a:p>
              <a:p>
                <a:pPr marL="457200" marR="0" indent="-457200">
                  <a:lnSpc>
                    <a:spcPct val="150000"/>
                  </a:lnSpc>
                  <a:spcBef>
                    <a:spcPts val="900"/>
                  </a:spcBef>
                  <a:spcAft>
                    <a:spcPts val="9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800">
                            <a:effectLst/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</m:e>
                    </m:d>
                    <m:r>
                      <a:rPr lang="en-US" sz="2800">
                        <a:effectLst/>
                        <a:latin typeface="Cambria Math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sz="2800" dirty="0"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 Floor function (rounds down to the nearest integer)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3D34BE-37A4-5C01-13C0-EE77135E9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3505" y="3831088"/>
                <a:ext cx="10058400" cy="4005777"/>
              </a:xfrm>
              <a:prstGeom prst="rect">
                <a:avLst/>
              </a:prstGeom>
              <a:blipFill>
                <a:blip r:embed="rId5"/>
                <a:stretch>
                  <a:fillRect l="-1212" b="-3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39644006-29E4-B70C-D225-A728C6D4256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11" name="Picture 10">
            <a:hlinkClick r:id="rId8" action="ppaction://hlinksldjump"/>
            <a:extLst>
              <a:ext uri="{FF2B5EF4-FFF2-40B4-BE49-F238E27FC236}">
                <a16:creationId xmlns:a16="http://schemas.microsoft.com/office/drawing/2014/main" id="{8119DD1E-6528-52B8-BC31-4A90349580D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2" name="Picture 11">
            <a:hlinkClick r:id="rId10" action="ppaction://hlinksldjump"/>
            <a:extLst>
              <a:ext uri="{FF2B5EF4-FFF2-40B4-BE49-F238E27FC236}">
                <a16:creationId xmlns:a16="http://schemas.microsoft.com/office/drawing/2014/main" id="{269E94E9-705D-882D-C74D-8613C504D6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3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328863" y="2448284"/>
            <a:ext cx="9656194" cy="2885575"/>
            <a:chOff x="1143000" y="3912175"/>
            <a:chExt cx="8242139" cy="2025647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🔹 1. Convolution Layer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57300" y="5208227"/>
              <a:ext cx="8013539" cy="7295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Output size in a Convolutional Neural Network (CNN) 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3888007" flipH="1">
            <a:off x="-3283261" y="-208247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21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3D34BE-37A4-5C01-13C0-EE77135E9C16}"/>
                  </a:ext>
                </a:extLst>
              </p:cNvPr>
              <p:cNvSpPr txBox="1"/>
              <p:nvPr/>
            </p:nvSpPr>
            <p:spPr>
              <a:xfrm>
                <a:off x="328863" y="5431299"/>
                <a:ext cx="10058400" cy="3888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800" b="1" dirty="0">
                    <a:solidFill>
                      <a:srgbClr val="5108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Example Calculations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sz="2800" b="1" dirty="0">
                    <a:solidFill>
                      <a:srgbClr val="510860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1. 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Input: 28x28 (</a:t>
                </a:r>
                <a:r>
                  <a:rPr lang="en-US" sz="2800" b="1" dirty="0">
                    <a:solidFill>
                      <a:srgbClr val="0F62FE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W = 28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). Filter: 3x3 (</a:t>
                </a:r>
                <a:r>
                  <a:rPr lang="en-US" sz="2800" b="1" dirty="0">
                    <a:solidFill>
                      <a:srgbClr val="0F62FE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F = 3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). Stride: 1 (</a:t>
                </a:r>
                <a:r>
                  <a:rPr lang="en-US" sz="2800" b="1" dirty="0">
                    <a:solidFill>
                      <a:srgbClr val="0F62FE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S = 1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). Padding: 1 (</a:t>
                </a:r>
                <a:r>
                  <a:rPr lang="en-US" sz="2800" b="1" dirty="0">
                    <a:solidFill>
                      <a:srgbClr val="0F62FE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P = 1</a:t>
                </a:r>
                <a:r>
                  <a:rPr lang="en-US" sz="2800" dirty="0"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):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28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3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lang="en-US" sz="2800"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28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 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5108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𝐒𝐚𝐦𝐞</m:t>
                          </m:r>
                          <m:r>
                            <a:rPr lang="en-US" sz="2800" b="1">
                              <a:solidFill>
                                <a:srgbClr val="5108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sz="2800" b="1" i="1">
                              <a:solidFill>
                                <a:srgbClr val="51086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𝐩𝐚𝐝𝐝𝐢𝐧𝐠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!</m:t>
                          </m:r>
                        </m:e>
                      </m:d>
                    </m:oMath>
                  </m:oMathPara>
                </a14:m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sz="2800" dirty="0"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C3D34BE-37A4-5C01-13C0-EE77135E9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3" y="5431299"/>
                <a:ext cx="10058400" cy="3888052"/>
              </a:xfrm>
              <a:prstGeom prst="rect">
                <a:avLst/>
              </a:prstGeom>
              <a:blipFill>
                <a:blip r:embed="rId4"/>
                <a:stretch>
                  <a:fillRect l="-1273" t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E0BEB1-A67A-5B1E-92CC-27647463A983}"/>
                  </a:ext>
                </a:extLst>
              </p:cNvPr>
              <p:cNvSpPr txBox="1"/>
              <p:nvPr/>
            </p:nvSpPr>
            <p:spPr>
              <a:xfrm>
                <a:off x="9851147" y="5976577"/>
                <a:ext cx="8280442" cy="2995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510860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2.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Input: 32x32 (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F62F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W = 32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). Filter: 5x5 (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F62F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F = 5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). Stride: 2 (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F62F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S = 2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). Padding: 0 (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F62F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P = 0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):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900"/>
                  </a:spcBef>
                  <a:spcAft>
                    <a:spcPts val="90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32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5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d>
                            <m:dPr>
                              <m:ctrlP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Arial" panose="020B0604020202020204" pitchFamily="34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14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.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5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𝐹𝑙𝑜𝑜𝑟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𝑡𝑜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kumimoji="0" lang="en-US" sz="2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14</m:t>
                      </m:r>
                      <m:r>
                        <a:rPr kumimoji="0" lang="en-US" sz="2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 </m:t>
                      </m:r>
                      <m:d>
                        <m:dPr>
                          <m:ctrlPr>
                            <a:rPr kumimoji="0" 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108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𝐕𝐚𝐥𝐢𝐝</m:t>
                          </m:r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108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kumimoji="0" lang="en-US" sz="2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51086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𝐩𝐚𝐝𝐝𝐢𝐧𝐠</m:t>
                          </m:r>
                          <m:r>
                            <a:rPr kumimoji="0" lang="en-US" sz="2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!</m:t>
                          </m:r>
                        </m:e>
                      </m:d>
                    </m:oMath>
                  </m:oMathPara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3E0BEB1-A67A-5B1E-92CC-27647463A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1147" y="5976577"/>
                <a:ext cx="8280442" cy="2995500"/>
              </a:xfrm>
              <a:prstGeom prst="rect">
                <a:avLst/>
              </a:prstGeom>
              <a:blipFill>
                <a:blip r:embed="rId5"/>
                <a:stretch>
                  <a:fillRect l="-1473" t="-2033" r="-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hlinkClick r:id="rId6" action="ppaction://hlinksldjump"/>
            <a:extLst>
              <a:ext uri="{FF2B5EF4-FFF2-40B4-BE49-F238E27FC236}">
                <a16:creationId xmlns:a16="http://schemas.microsoft.com/office/drawing/2014/main" id="{B1ECDC67-1747-5DDB-30E5-82556B0E42D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11" name="Picture 10">
            <a:hlinkClick r:id="rId8" action="ppaction://hlinksldjump"/>
            <a:extLst>
              <a:ext uri="{FF2B5EF4-FFF2-40B4-BE49-F238E27FC236}">
                <a16:creationId xmlns:a16="http://schemas.microsoft.com/office/drawing/2014/main" id="{7194F944-A99E-B2B2-0D9A-8721A4ED07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2" name="Picture 11">
            <a:hlinkClick r:id="rId10" action="ppaction://hlinksldjump"/>
            <a:extLst>
              <a:ext uri="{FF2B5EF4-FFF2-40B4-BE49-F238E27FC236}">
                <a16:creationId xmlns:a16="http://schemas.microsoft.com/office/drawing/2014/main" id="{7DD46E19-EB9B-1514-2FEA-6487DA8381D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1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8862" y="2448284"/>
            <a:ext cx="1125353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75"/>
              </a:lnSpc>
            </a:pPr>
            <a:r>
              <a:rPr lang="en-US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rPr>
              <a:t>🔹 1. </a:t>
            </a:r>
            <a:r>
              <a:rPr lang="en-GB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rPr>
              <a:t>Convolutions applied over the RGB channels</a:t>
            </a:r>
            <a:endParaRPr lang="ar-EG" sz="4135" b="1" i="1" dirty="0">
              <a:solidFill>
                <a:srgbClr val="731F7D"/>
              </a:solidFill>
              <a:latin typeface="29LT Zarid Serif"/>
              <a:ea typeface="29LT Zarid Serif"/>
              <a:cs typeface="29LT Zarid Serif"/>
              <a:sym typeface="29LT Zarid Serif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3888007" flipH="1">
            <a:off x="-3283261" y="-208247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22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5122" name="Picture 2" descr="RGB convolutions">
            <a:extLst>
              <a:ext uri="{FF2B5EF4-FFF2-40B4-BE49-F238E27FC236}">
                <a16:creationId xmlns:a16="http://schemas.microsoft.com/office/drawing/2014/main" id="{DD4250C7-26CD-909C-090B-78C11289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63" y="3395676"/>
            <a:ext cx="12334875" cy="64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FE0A94D3-9876-0314-925C-3F969DE47D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BE0B69FC-5165-A7E4-E98C-DAB12A2D92F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EF7C58CA-CA01-FC43-C510-B2CB74E5C5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7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28862" y="2448284"/>
            <a:ext cx="11253537" cy="6924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75"/>
              </a:lnSpc>
            </a:pPr>
            <a:r>
              <a:rPr lang="en-US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rPr>
              <a:t>🔹 1. </a:t>
            </a:r>
            <a:r>
              <a:rPr lang="en-GB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rPr>
              <a:t>Convolutions applied over the RGB channels</a:t>
            </a:r>
            <a:endParaRPr lang="ar-EG" sz="4135" b="1" i="1" dirty="0">
              <a:solidFill>
                <a:srgbClr val="731F7D"/>
              </a:solidFill>
              <a:latin typeface="29LT Zarid Serif"/>
              <a:ea typeface="29LT Zarid Serif"/>
              <a:cs typeface="29LT Zarid Serif"/>
              <a:sym typeface="29LT Zarid Serif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3888007" flipH="1">
            <a:off x="-3283261" y="-208247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23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D4250C7-26CD-909C-090B-78C112891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19301" y="3387655"/>
            <a:ext cx="14249400" cy="643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hlinkClick r:id="rId5" action="ppaction://hlinksldjump"/>
            <a:extLst>
              <a:ext uri="{FF2B5EF4-FFF2-40B4-BE49-F238E27FC236}">
                <a16:creationId xmlns:a16="http://schemas.microsoft.com/office/drawing/2014/main" id="{CA270F00-BA41-FE3F-BE25-0AD65B902E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  <a:extLst>
              <a:ext uri="{FF2B5EF4-FFF2-40B4-BE49-F238E27FC236}">
                <a16:creationId xmlns:a16="http://schemas.microsoft.com/office/drawing/2014/main" id="{F4A8D77A-220C-35DF-0AC8-53DEB113F3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EEE437FE-2453-70FE-D0F5-6C238EE8E06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4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838201" y="3123978"/>
            <a:ext cx="8229600" cy="4593042"/>
            <a:chOff x="1143000" y="3912175"/>
            <a:chExt cx="8245824" cy="3224273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GB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🔹 2. Max Pooling Layer</a:t>
              </a:r>
              <a:endParaRPr lang="en-US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5285" y="5212331"/>
              <a:ext cx="8013539" cy="19241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How it works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ar-EG" sz="2486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Mechanism: 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Slides a window (e.g., 2×2) over </a:t>
              </a:r>
              <a:r>
                <a:rPr lang="en-GB" sz="2400" b="1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feature maps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→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selects maximum value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in each region.</a:t>
              </a: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47898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24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201" y="2615585"/>
            <a:ext cx="8932108" cy="6477000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62F8A5F1-BA4C-BE6D-3388-959B54287F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9EF36A91-A95E-9A70-7BF3-08421F69BEE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44AD45F1-4706-85E7-59B8-4E351B1A7BB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7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837867" y="2779707"/>
            <a:ext cx="8229933" cy="6739192"/>
            <a:chOff x="1143000" y="3912175"/>
            <a:chExt cx="8246158" cy="4730851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GB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🔹 2. Max Pooling Layer</a:t>
              </a:r>
              <a:endParaRPr lang="en-US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5619" y="5163304"/>
              <a:ext cx="8013539" cy="34797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Purpose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ar-EG" sz="2486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Down sampling</a:t>
              </a: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: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Reduces spatial dimensions </a:t>
              </a:r>
              <a:r>
                <a:rPr lang="en-GB" sz="2400" b="1" dirty="0">
                  <a:solidFill>
                    <a:srgbClr val="5C1991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(e.g., 4x4 → 2x2).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Efficiency</a:t>
              </a:r>
              <a:r>
                <a:rPr lang="en-GB" sz="2400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: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Lowers computational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load.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Translation Invariance: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Focuses on strongest features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(e.g.,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edges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,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patterns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), regardless of exact location.</a:t>
              </a: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47898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25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1881" y="2801765"/>
            <a:ext cx="8932108" cy="5464774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B53348D7-ECA6-CBCB-273E-EBE9EB87F70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76A296B0-4F80-7FD3-795F-2EAC5297ED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DB651F40-0AE8-D46C-3FE8-48C5D979B57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9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3888007" flipH="1">
            <a:off x="-3283261" y="-208247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26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6146" name="Picture 2" descr="A improved pooling method for convolutional neural networks | Scientific  Reports">
            <a:extLst>
              <a:ext uri="{FF2B5EF4-FFF2-40B4-BE49-F238E27FC236}">
                <a16:creationId xmlns:a16="http://schemas.microsoft.com/office/drawing/2014/main" id="{D0D050F5-B5C0-C09A-EE42-4EFCB119C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81" y="2117558"/>
            <a:ext cx="16403637" cy="734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F3F84348-AFA1-F9F2-EF41-BDBA6435B3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36549F2E-739D-2C15-5BB3-9C120B0C97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9" action="ppaction://hlinksldjump"/>
            <a:extLst>
              <a:ext uri="{FF2B5EF4-FFF2-40B4-BE49-F238E27FC236}">
                <a16:creationId xmlns:a16="http://schemas.microsoft.com/office/drawing/2014/main" id="{99B8B11A-16C7-285C-175B-3251DF21C6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7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20448606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27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7170" name="Picture 2" descr="pooling">
            <a:extLst>
              <a:ext uri="{FF2B5EF4-FFF2-40B4-BE49-F238E27FC236}">
                <a16:creationId xmlns:a16="http://schemas.microsoft.com/office/drawing/2014/main" id="{3367DDF3-325E-1E4E-80CA-B8457C55D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140" y="1886198"/>
            <a:ext cx="15559720" cy="77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AC52D8D1-AD42-D2AC-32C7-76D7A904950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21F5EF95-AE4F-7F27-6622-FB11C7AEFA0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9" action="ppaction://hlinksldjump"/>
            <a:extLst>
              <a:ext uri="{FF2B5EF4-FFF2-40B4-BE49-F238E27FC236}">
                <a16:creationId xmlns:a16="http://schemas.microsoft.com/office/drawing/2014/main" id="{368C377B-278A-39C5-5A83-401787BC5C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72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914400" y="3390725"/>
            <a:ext cx="8229600" cy="4039043"/>
            <a:chOff x="1143000" y="3912175"/>
            <a:chExt cx="8245824" cy="2835371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GB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🔹 3. Flatten Layer</a:t>
              </a:r>
              <a:endParaRPr lang="en-US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5285" y="5212331"/>
              <a:ext cx="8013539" cy="15352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How it works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ar-EG" sz="2486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The flatten layer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converts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the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2D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feature maps (after convolution and pooling) into a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1D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vector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.</a:t>
              </a:r>
              <a:endParaRPr lang="en-GB" sz="2400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19387481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28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BFBFA"/>
              </a:clrFrom>
              <a:clrTo>
                <a:srgbClr val="FBFB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8200" y="2400769"/>
            <a:ext cx="10152403" cy="6018957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E128FF1E-074A-3C79-18FD-8286A800B5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1A669F54-36D1-04F4-692E-58B05D913F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86A18285-54F7-F7D5-39A4-3ABC4D6FF8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49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914400" y="3390725"/>
            <a:ext cx="8229600" cy="4039043"/>
            <a:chOff x="1143000" y="3912175"/>
            <a:chExt cx="8245824" cy="2835371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GB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🔹 3. Flatten Layer</a:t>
              </a:r>
              <a:endParaRPr lang="en-US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5285" y="5212331"/>
              <a:ext cx="8013539" cy="15352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Purpose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ar-EG" sz="2486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Prepares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the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data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for the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fully</a:t>
              </a:r>
              <a:r>
                <a:rPr lang="en-GB" sz="2400" b="1" dirty="0">
                  <a:solidFill>
                    <a:srgbClr val="5C1991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connected</a:t>
              </a:r>
              <a:r>
                <a:rPr lang="en-GB" sz="2400" b="1" dirty="0">
                  <a:solidFill>
                    <a:srgbClr val="5C1991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layers (which act </a:t>
              </a:r>
              <a:r>
                <a:rPr lang="en-GB" sz="2400" b="1" dirty="0">
                  <a:solidFill>
                    <a:srgbClr val="0F62FE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like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a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traditional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neural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network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classifier</a:t>
              </a:r>
              <a:r>
                <a:rPr lang="en-GB" sz="2400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).</a:t>
              </a:r>
              <a:endParaRPr lang="en-GB" sz="2400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17236966" flipH="1">
            <a:off x="-2732233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29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BFBFA"/>
              </a:clrFrom>
              <a:clrTo>
                <a:srgbClr val="FBFB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58200" y="2400769"/>
            <a:ext cx="10152403" cy="6018957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CC47A7C0-A64B-3FCD-344E-6C3E022F5C2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D4803CEE-AD7B-4F5A-40EF-FDDFFCF4F6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C63CC9CC-7687-24BB-2984-859A8BB346E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18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8824" flipH="1">
            <a:off x="8633371" y="4112273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6575295" y="0"/>
                </a:moveTo>
                <a:lnTo>
                  <a:pt x="0" y="0"/>
                </a:lnTo>
                <a:lnTo>
                  <a:pt x="0" y="7268784"/>
                </a:lnTo>
                <a:lnTo>
                  <a:pt x="6575295" y="7268784"/>
                </a:lnTo>
                <a:lnTo>
                  <a:pt x="6575295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2715964" flipH="1">
            <a:off x="5986398" y="8143001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1844500" y="0"/>
                </a:moveTo>
                <a:lnTo>
                  <a:pt x="0" y="0"/>
                </a:lnTo>
                <a:lnTo>
                  <a:pt x="0" y="1747664"/>
                </a:lnTo>
                <a:lnTo>
                  <a:pt x="1844500" y="1747664"/>
                </a:lnTo>
                <a:lnTo>
                  <a:pt x="18445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78125" flipH="1">
            <a:off x="10937933" y="-1084448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4943405" y="0"/>
                </a:moveTo>
                <a:lnTo>
                  <a:pt x="0" y="0"/>
                </a:lnTo>
                <a:lnTo>
                  <a:pt x="0" y="5723190"/>
                </a:lnTo>
                <a:lnTo>
                  <a:pt x="4943405" y="5723190"/>
                </a:lnTo>
                <a:lnTo>
                  <a:pt x="494340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914400" y="4239372"/>
            <a:ext cx="7106475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 b="1" dirty="0">
                <a:solidFill>
                  <a:srgbClr val="FFFFFF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INTRODUCTION</a:t>
            </a:r>
            <a:endParaRPr lang="ar-EG" sz="8000" b="1" dirty="0">
              <a:solidFill>
                <a:srgbClr val="FFFFFF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73394" y="1659731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3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8ADC4C51-B1DB-26EF-336B-229E62CD6A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0" y="26670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CC861605-8353-C5FD-7C8C-B1C020C548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649" y="266700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54F87F5D-53B2-BA7B-EFF4-0BEB59E4DE5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24" y="268323"/>
            <a:ext cx="790856" cy="790856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205489D-41FB-3CEF-3C25-B27FE40F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10401300"/>
            <a:ext cx="3508657" cy="365125"/>
          </a:xfrm>
        </p:spPr>
        <p:txBody>
          <a:bodyPr/>
          <a:lstStyle/>
          <a:p>
            <a:r>
              <a:rPr lang="en-US" sz="2000" b="1" dirty="0"/>
              <a:t>NTI_Huawei_ETA_HCIA-AI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17236966" flipH="1">
            <a:off x="-2732233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30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8194" name="Picture 2" descr="Flattening">
            <a:extLst>
              <a:ext uri="{FF2B5EF4-FFF2-40B4-BE49-F238E27FC236}">
                <a16:creationId xmlns:a16="http://schemas.microsoft.com/office/drawing/2014/main" id="{48884C07-1F3A-4C82-3303-3C5EBEAB7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r="22353"/>
          <a:stretch/>
        </p:blipFill>
        <p:spPr bwMode="auto">
          <a:xfrm>
            <a:off x="2626705" y="1751062"/>
            <a:ext cx="13106400" cy="772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D4A5B3BA-73CD-C1A3-A134-54F1C61726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2890C1DB-AF6D-BC9B-E08F-0B2F7AA5F8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9" action="ppaction://hlinksldjump"/>
            <a:extLst>
              <a:ext uri="{FF2B5EF4-FFF2-40B4-BE49-F238E27FC236}">
                <a16:creationId xmlns:a16="http://schemas.microsoft.com/office/drawing/2014/main" id="{C30AA725-9D6D-6FB1-F58F-0440985820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396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17236966" flipH="1">
            <a:off x="-2732233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31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8884C07-1F3A-4C82-3303-3C5EBEAB7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7" r="-901"/>
          <a:stretch/>
        </p:blipFill>
        <p:spPr bwMode="auto">
          <a:xfrm>
            <a:off x="619163" y="1770721"/>
            <a:ext cx="16829317" cy="772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8E87C580-168F-C0A8-5479-BC5D6AF25F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05D42351-72BF-4C2B-77F4-4BF0A7B011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9" action="ppaction://hlinksldjump"/>
            <a:extLst>
              <a:ext uri="{FF2B5EF4-FFF2-40B4-BE49-F238E27FC236}">
                <a16:creationId xmlns:a16="http://schemas.microsoft.com/office/drawing/2014/main" id="{C117ADB7-AE90-2F1E-6465-0622D3255D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32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17236966" flipH="1">
            <a:off x="-2732233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32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8884C07-1F3A-4C82-3303-3C5EBEAB77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6F8FA"/>
              </a:clrFrom>
              <a:clrTo>
                <a:srgbClr val="F6F8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" t="4867" r="1408" b="4606"/>
          <a:stretch/>
        </p:blipFill>
        <p:spPr bwMode="auto">
          <a:xfrm>
            <a:off x="761999" y="1943099"/>
            <a:ext cx="16383001" cy="739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E80C2A37-DED1-23F9-3A8F-C2623CDC81C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B3AA4F4C-FA85-360C-72A8-3BD55573202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9" action="ppaction://hlinksldjump"/>
            <a:extLst>
              <a:ext uri="{FF2B5EF4-FFF2-40B4-BE49-F238E27FC236}">
                <a16:creationId xmlns:a16="http://schemas.microsoft.com/office/drawing/2014/main" id="{55A3E02B-A18F-1958-ADF8-664737B1F41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34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8824" flipH="1">
            <a:off x="8633371" y="4112273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6575295" y="0"/>
                </a:moveTo>
                <a:lnTo>
                  <a:pt x="0" y="0"/>
                </a:lnTo>
                <a:lnTo>
                  <a:pt x="0" y="7268784"/>
                </a:lnTo>
                <a:lnTo>
                  <a:pt x="6575295" y="7268784"/>
                </a:lnTo>
                <a:lnTo>
                  <a:pt x="6575295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2715964" flipH="1">
            <a:off x="5986398" y="8143001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1844500" y="0"/>
                </a:moveTo>
                <a:lnTo>
                  <a:pt x="0" y="0"/>
                </a:lnTo>
                <a:lnTo>
                  <a:pt x="0" y="1747664"/>
                </a:lnTo>
                <a:lnTo>
                  <a:pt x="1844500" y="1747664"/>
                </a:lnTo>
                <a:lnTo>
                  <a:pt x="18445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78125" flipH="1">
            <a:off x="10937933" y="-1084448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4943405" y="0"/>
                </a:moveTo>
                <a:lnTo>
                  <a:pt x="0" y="0"/>
                </a:lnTo>
                <a:lnTo>
                  <a:pt x="0" y="5723190"/>
                </a:lnTo>
                <a:lnTo>
                  <a:pt x="4943405" y="5723190"/>
                </a:lnTo>
                <a:lnTo>
                  <a:pt x="494340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89959" y="3671356"/>
            <a:ext cx="9059546" cy="349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GB" sz="6000" b="1" dirty="0">
                <a:solidFill>
                  <a:srgbClr val="FFFFFF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INCEPTIONRESNET</a:t>
            </a:r>
            <a:r>
              <a:rPr lang="ar-EG" sz="6000" b="1" dirty="0">
                <a:solidFill>
                  <a:srgbClr val="FFFFFF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 </a:t>
            </a:r>
            <a:r>
              <a:rPr lang="en-GB" sz="6000" b="1" dirty="0">
                <a:solidFill>
                  <a:srgbClr val="FFFFFF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V2 ARCHITECTURE</a:t>
            </a:r>
          </a:p>
          <a:p>
            <a:pPr algn="l">
              <a:lnSpc>
                <a:spcPts val="9440"/>
              </a:lnSpc>
            </a:pPr>
            <a:endParaRPr lang="ar-EG" sz="4800" b="1" dirty="0">
              <a:solidFill>
                <a:srgbClr val="FFFFFF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73394" y="1659731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33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199D20D6-713B-E8EC-8AA4-EE6D9FA05C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0" y="26670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B7C057D8-34AB-FE3A-FCE3-313F24390B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649" y="266700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FF0117B3-7A98-3407-FD1C-466FE89921F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24" y="26832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2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990600" y="2395282"/>
            <a:ext cx="8970700" cy="7807030"/>
            <a:chOff x="1143000" y="3912175"/>
            <a:chExt cx="8242139" cy="5480460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InceptionResNetV2 Architecture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49491" y="4760120"/>
              <a:ext cx="8013539" cy="46325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Description</a:t>
              </a:r>
              <a:endParaRPr lang="ar-EG" sz="2486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>
                <a:lnSpc>
                  <a:spcPct val="150000"/>
                </a:lnSpc>
              </a:pPr>
              <a:r>
                <a:rPr lang="en-GB" sz="2400" dirty="0"/>
                <a:t>InceptionResNetV2 is a deep convolutional neural network that combines:</a:t>
              </a:r>
            </a:p>
            <a:p>
              <a:pPr>
                <a:lnSpc>
                  <a:spcPct val="150000"/>
                </a:lnSpc>
              </a:pPr>
              <a:endParaRPr lang="en-GB" sz="2400" dirty="0"/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rgbClr val="0F62FE"/>
                  </a:solidFill>
                </a:rPr>
                <a:t>Inception modules</a:t>
              </a:r>
              <a:endParaRPr lang="ar-EG" sz="2400" b="1" dirty="0">
                <a:solidFill>
                  <a:srgbClr val="0F62FE"/>
                </a:solidFill>
              </a:endParaRPr>
            </a:p>
            <a:p>
              <a:pPr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rgbClr val="0F62FE"/>
                  </a:solidFill>
                </a:rPr>
                <a:t>Residual connections</a:t>
              </a:r>
            </a:p>
            <a:p>
              <a:pPr>
                <a:lnSpc>
                  <a:spcPct val="150000"/>
                </a:lnSpc>
              </a:pPr>
              <a:endParaRPr lang="ar-EG" sz="2400" b="1" dirty="0">
                <a:solidFill>
                  <a:srgbClr val="0F62FE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GB" sz="2400" b="1" dirty="0">
                  <a:solidFill>
                    <a:srgbClr val="0F62FE"/>
                  </a:solidFill>
                </a:rPr>
                <a:t>Number of Layers</a:t>
              </a:r>
              <a:r>
                <a:rPr lang="en-GB" sz="2400" dirty="0"/>
                <a:t>: Approximately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572 layers</a:t>
              </a:r>
              <a:r>
                <a:rPr lang="en-GB" sz="2400" dirty="0"/>
                <a:t>, making it one of the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deepest</a:t>
              </a:r>
              <a:r>
                <a:rPr lang="en-GB" sz="2400" dirty="0"/>
                <a:t> CNNs available.</a:t>
              </a:r>
            </a:p>
            <a:p>
              <a:pPr>
                <a:lnSpc>
                  <a:spcPct val="150000"/>
                </a:lnSpc>
              </a:pPr>
              <a:r>
                <a:rPr lang="en-GB" sz="2400" b="1" dirty="0">
                  <a:solidFill>
                    <a:srgbClr val="0F62FE"/>
                  </a:solidFill>
                </a:rPr>
                <a:t>Input Size</a:t>
              </a:r>
              <a:r>
                <a:rPr lang="en-GB" sz="2400" dirty="0">
                  <a:solidFill>
                    <a:srgbClr val="0F62FE"/>
                  </a:solidFill>
                </a:rPr>
                <a:t>: </a:t>
              </a:r>
              <a:r>
                <a:rPr lang="en-GB" sz="2400" dirty="0"/>
                <a:t>Typically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299 × 299 pixels</a:t>
              </a:r>
              <a:r>
                <a:rPr lang="en-GB" sz="2400" dirty="0"/>
                <a:t>.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ar-EG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47898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34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0" y="3435940"/>
            <a:ext cx="7696200" cy="4617720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6DB24FA2-1BBF-0049-7A41-3ABCF0425C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5BD79441-93B7-B709-695D-ADB816591B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6D239C6B-56DE-24D7-D4D7-89C807AA2F6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00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3544504" flipH="1">
            <a:off x="-2862432" y="-2213839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35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712" y="2252756"/>
            <a:ext cx="11888888" cy="7086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164A2-9588-573F-32C6-B51BC54CC149}"/>
                  </a:ext>
                </a:extLst>
              </p:cNvPr>
              <p:cNvSpPr txBox="1"/>
              <p:nvPr/>
            </p:nvSpPr>
            <p:spPr>
              <a:xfrm>
                <a:off x="10774764" y="2598806"/>
                <a:ext cx="7384472" cy="6923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b="1" i="0" dirty="0">
                    <a:effectLst/>
                    <a:latin typeface="DeepSeek-CJK-patch"/>
                  </a:rPr>
                  <a:t>Inception Modules</a:t>
                </a:r>
                <a:r>
                  <a:rPr lang="en-GB" sz="2000" b="0" i="0" dirty="0">
                    <a:effectLst/>
                    <a:latin typeface="DeepSeek-CJK-patch"/>
                  </a:rPr>
                  <a:t>:</a:t>
                </a:r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b="0" i="0" dirty="0">
                    <a:effectLst/>
                    <a:latin typeface="DeepSeek-CJK-patch"/>
                  </a:rPr>
                  <a:t>Use </a:t>
                </a:r>
                <a:r>
                  <a:rPr lang="en-GB" sz="2000" b="1" i="0" dirty="0">
                    <a:effectLst/>
                    <a:latin typeface="DeepSeek-CJK-patch"/>
                  </a:rPr>
                  <a:t>parallel convolutional branches</a:t>
                </a:r>
                <a:r>
                  <a:rPr lang="en-GB" sz="2000" b="0" i="0" dirty="0">
                    <a:effectLst/>
                    <a:latin typeface="DeepSeek-CJK-patch"/>
                  </a:rPr>
                  <a:t> with different filter sizes (e.g., 1×1, 3×3, 5×5) to capture features at multiple scales.</a:t>
                </a:r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b="0" i="0" dirty="0">
                    <a:effectLst/>
                    <a:latin typeface="DeepSeek-CJK-patch"/>
                  </a:rPr>
                  <a:t>Example: A single Inception block might combine:</a:t>
                </a:r>
              </a:p>
              <a:p>
                <a:pPr marL="1143000" lvl="2" indent="-2286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b="1" i="0" dirty="0">
                    <a:solidFill>
                      <a:srgbClr val="0F62FE"/>
                    </a:solidFill>
                    <a:effectLst/>
                    <a:latin typeface="DeepSeek-CJK-patch"/>
                  </a:rPr>
                  <a:t>1×1 convolutions </a:t>
                </a:r>
                <a:r>
                  <a:rPr lang="en-GB" sz="2000" b="0" i="0" dirty="0">
                    <a:effectLst/>
                    <a:latin typeface="DeepSeek-CJK-patch"/>
                  </a:rPr>
                  <a:t>(for </a:t>
                </a:r>
                <a:r>
                  <a:rPr lang="en-GB" sz="2000" b="1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DeepSeek-CJK-patch"/>
                  </a:rPr>
                  <a:t>dimensionality reduction</a:t>
                </a:r>
                <a:r>
                  <a:rPr lang="en-GB" sz="2000" b="0" i="0" dirty="0">
                    <a:effectLst/>
                    <a:latin typeface="DeepSeek-CJK-patch"/>
                  </a:rPr>
                  <a:t>),</a:t>
                </a:r>
              </a:p>
              <a:p>
                <a:pPr marL="1143000" lvl="2" indent="-2286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b="1" i="0" dirty="0">
                    <a:solidFill>
                      <a:srgbClr val="0F62FE"/>
                    </a:solidFill>
                    <a:effectLst/>
                    <a:latin typeface="DeepSeek-CJK-patch"/>
                  </a:rPr>
                  <a:t>3×3 convolutions </a:t>
                </a:r>
                <a:r>
                  <a:rPr lang="en-GB" sz="2000" b="0" i="0" dirty="0">
                    <a:effectLst/>
                    <a:latin typeface="DeepSeek-CJK-patch"/>
                  </a:rPr>
                  <a:t>(</a:t>
                </a:r>
                <a:r>
                  <a:rPr lang="en-GB" sz="2000" b="1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DeepSeek-CJK-patch"/>
                  </a:rPr>
                  <a:t>extract local information</a:t>
                </a:r>
                <a:r>
                  <a:rPr lang="en-GB" sz="2000" b="0" i="0" dirty="0">
                    <a:effectLst/>
                    <a:latin typeface="DeepSeek-CJK-patch"/>
                  </a:rPr>
                  <a:t>),</a:t>
                </a:r>
              </a:p>
              <a:p>
                <a:pPr marL="1143000" lvl="2" indent="-2286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b="1" i="0" dirty="0">
                    <a:solidFill>
                      <a:srgbClr val="0F62FE"/>
                    </a:solidFill>
                    <a:effectLst/>
                    <a:latin typeface="DeepSeek-CJK-patch"/>
                  </a:rPr>
                  <a:t>5×5 convolutions </a:t>
                </a:r>
                <a:r>
                  <a:rPr lang="en-GB" sz="2000" b="0" i="0" dirty="0">
                    <a:effectLst/>
                    <a:latin typeface="DeepSeek-CJK-patch"/>
                  </a:rPr>
                  <a:t>(</a:t>
                </a:r>
                <a:r>
                  <a:rPr lang="en-GB" sz="2000" b="1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DeepSeek-CJK-patch"/>
                  </a:rPr>
                  <a:t>extract broader information</a:t>
                </a:r>
                <a:r>
                  <a:rPr lang="en-GB" sz="2000" b="0" i="0" dirty="0">
                    <a:effectLst/>
                    <a:latin typeface="DeepSeek-CJK-patch"/>
                  </a:rPr>
                  <a:t>),</a:t>
                </a:r>
              </a:p>
              <a:p>
                <a:pPr marL="1143000" lvl="2" indent="-22860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b="1" i="0" dirty="0">
                    <a:solidFill>
                      <a:srgbClr val="0F62FE"/>
                    </a:solidFill>
                    <a:effectLst/>
                    <a:latin typeface="DeepSeek-CJK-patch"/>
                  </a:rPr>
                  <a:t>3×3 max pooling </a:t>
                </a:r>
                <a:r>
                  <a:rPr lang="en-GB" sz="2000" b="0" i="0" dirty="0">
                    <a:effectLst/>
                    <a:latin typeface="DeepSeek-CJK-patch"/>
                  </a:rPr>
                  <a:t>(to retain spatial information).</a:t>
                </a:r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b="1" i="0" dirty="0">
                    <a:effectLst/>
                    <a:latin typeface="DeepSeek-CJK-patch"/>
                  </a:rPr>
                  <a:t>Goal</a:t>
                </a:r>
                <a:r>
                  <a:rPr lang="en-GB" sz="2000" b="0" i="0" dirty="0">
                    <a:effectLst/>
                    <a:latin typeface="DeepSeek-CJK-patch"/>
                  </a:rPr>
                  <a:t>: </a:t>
                </a:r>
                <a:r>
                  <a:rPr lang="en-GB" sz="2000" b="1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DeepSeek-CJK-patch"/>
                  </a:rPr>
                  <a:t>Efficiently</a:t>
                </a:r>
                <a:r>
                  <a:rPr lang="en-GB" sz="2000" b="0" i="0" dirty="0">
                    <a:effectLst/>
                    <a:latin typeface="DeepSeek-CJK-patch"/>
                  </a:rPr>
                  <a:t> </a:t>
                </a:r>
                <a:r>
                  <a:rPr lang="en-GB" sz="2000" b="1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DeepSeek-CJK-patch"/>
                  </a:rPr>
                  <a:t>learn</a:t>
                </a:r>
                <a:r>
                  <a:rPr lang="en-GB" sz="2000" b="0" i="0" dirty="0">
                    <a:effectLst/>
                    <a:latin typeface="DeepSeek-CJK-patch"/>
                  </a:rPr>
                  <a:t> </a:t>
                </a:r>
                <a:r>
                  <a:rPr lang="en-GB" sz="2000" b="1" i="0" dirty="0">
                    <a:solidFill>
                      <a:srgbClr val="0F62FE"/>
                    </a:solidFill>
                    <a:effectLst/>
                    <a:latin typeface="DeepSeek-CJK-patch"/>
                  </a:rPr>
                  <a:t>both</a:t>
                </a:r>
                <a:r>
                  <a:rPr lang="en-GB" sz="2000" b="0" i="0" dirty="0">
                    <a:effectLst/>
                    <a:latin typeface="DeepSeek-CJK-patch"/>
                  </a:rPr>
                  <a:t> </a:t>
                </a:r>
                <a:r>
                  <a:rPr lang="en-GB" sz="2000" b="1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DeepSeek-CJK-patch"/>
                  </a:rPr>
                  <a:t>local</a:t>
                </a:r>
                <a:r>
                  <a:rPr lang="en-GB" sz="2000" b="0" i="0" dirty="0">
                    <a:effectLst/>
                    <a:latin typeface="DeepSeek-CJK-patch"/>
                  </a:rPr>
                  <a:t> and </a:t>
                </a:r>
                <a:r>
                  <a:rPr lang="en-GB" sz="2000" b="1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DeepSeek-CJK-patch"/>
                  </a:rPr>
                  <a:t>global</a:t>
                </a:r>
                <a:r>
                  <a:rPr lang="en-GB" sz="2000" b="0" i="0" dirty="0">
                    <a:effectLst/>
                    <a:latin typeface="DeepSeek-CJK-patch"/>
                  </a:rPr>
                  <a:t> patterns.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m:t>InceptionBlock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sz="1800" b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⋅</m:t>
                      </m:r>
                      <m:r>
                        <a:rPr lang="en-US" sz="18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𝜶</m:t>
                      </m:r>
                      <m:r>
                        <a:rPr lang="en-US" sz="1800" b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18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  <m:r>
                        <a:rPr lang="en-US" sz="1800" b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18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𝐎𝐮𝐭𝐩𝐮𝐭</m:t>
                      </m:r>
                    </m:oMath>
                  </m:oMathPara>
                </a14:m>
                <a:endParaRPr lang="en-GB" sz="2000" b="0" i="0" dirty="0">
                  <a:effectLst/>
                  <a:latin typeface="DeepSeek-CJK-patch"/>
                </a:endParaRPr>
              </a:p>
              <a:p>
                <a:pPr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b="1" i="0" dirty="0">
                    <a:effectLst/>
                    <a:latin typeface="DeepSeek-CJK-patch"/>
                  </a:rPr>
                  <a:t>Residual Connections (</a:t>
                </a:r>
                <a:r>
                  <a:rPr lang="en-GB" sz="2000" b="1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DeepSeek-CJK-patch"/>
                  </a:rPr>
                  <a:t>Shortcuts</a:t>
                </a:r>
                <a:r>
                  <a:rPr lang="en-GB" sz="2000" b="1" i="0" dirty="0">
                    <a:effectLst/>
                    <a:latin typeface="DeepSeek-CJK-patch"/>
                  </a:rPr>
                  <a:t>)</a:t>
                </a:r>
                <a:r>
                  <a:rPr lang="en-GB" sz="2000" b="0" i="0" dirty="0">
                    <a:effectLst/>
                    <a:latin typeface="DeepSeek-CJK-patch"/>
                  </a:rPr>
                  <a:t>:</a:t>
                </a:r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b="0" i="0" dirty="0">
                    <a:effectLst/>
                    <a:latin typeface="DeepSeek-CJK-patch"/>
                  </a:rPr>
                  <a:t>Borrowed </a:t>
                </a:r>
                <a:r>
                  <a:rPr lang="en-GB" sz="2000" b="1" i="0" dirty="0">
                    <a:solidFill>
                      <a:schemeClr val="accent6">
                        <a:lumMod val="75000"/>
                      </a:schemeClr>
                    </a:solidFill>
                    <a:effectLst/>
                    <a:latin typeface="DeepSeek-CJK-patch"/>
                  </a:rPr>
                  <a:t>from ResNet </a:t>
                </a:r>
                <a:r>
                  <a:rPr lang="en-GB" sz="2000" b="0" i="0" dirty="0">
                    <a:effectLst/>
                    <a:latin typeface="DeepSeek-CJK-patch"/>
                  </a:rPr>
                  <a:t>architectures.</a:t>
                </a:r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sz="2000" b="0" i="0" dirty="0">
                    <a:effectLst/>
                    <a:latin typeface="DeepSeek-CJK-patch"/>
                  </a:rPr>
                  <a:t>Add the input of a block to its output: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𝐎𝐮𝐭𝐩𝐮𝐭</m:t>
                      </m:r>
                      <m:r>
                        <a:rPr lang="en-US" sz="2000" b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𝑭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</m:e>
                      </m:d>
                      <m:r>
                        <a:rPr lang="en-US" sz="2000" b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r>
                        <a:rPr lang="en-US" sz="20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Arial" panose="020B0604020202020204" pitchFamily="34" charset="0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solidFill>
                    <a:schemeClr val="accent2">
                      <a:lumMod val="75000"/>
                    </a:schemeClr>
                  </a:solidFill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  <a:p>
                <a:pPr lvl="1" algn="l">
                  <a:lnSpc>
                    <a:spcPct val="150000"/>
                  </a:lnSpc>
                </a:pPr>
                <a:endParaRPr lang="en-GB" sz="2000" b="0" i="0" dirty="0">
                  <a:effectLst/>
                  <a:latin typeface="DeepSeek-CJK-patch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AB164A2-9588-573F-32C6-B51BC54CC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764" y="2598806"/>
                <a:ext cx="7384472" cy="6923434"/>
              </a:xfrm>
              <a:prstGeom prst="rect">
                <a:avLst/>
              </a:prstGeom>
              <a:blipFill>
                <a:blip r:embed="rId5"/>
                <a:stretch>
                  <a:fillRect l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79BFFAEF-1722-06B0-2DF4-C4EC81350B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6" name="Picture 5">
            <a:hlinkClick r:id="rId8" action="ppaction://hlinksldjump"/>
            <a:extLst>
              <a:ext uri="{FF2B5EF4-FFF2-40B4-BE49-F238E27FC236}">
                <a16:creationId xmlns:a16="http://schemas.microsoft.com/office/drawing/2014/main" id="{EBB2D67F-BC5F-D34B-95AC-1A825CCE380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7" name="Picture 6">
            <a:hlinkClick r:id="rId10" action="ppaction://hlinksldjump"/>
            <a:extLst>
              <a:ext uri="{FF2B5EF4-FFF2-40B4-BE49-F238E27FC236}">
                <a16:creationId xmlns:a16="http://schemas.microsoft.com/office/drawing/2014/main" id="{66F3B99E-781B-9B4A-6D37-E961BF9266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45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3544504" flipH="1">
            <a:off x="-2862432" y="-2213839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36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2098187"/>
            <a:ext cx="9578483" cy="77387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AE820-AEE9-E4E0-E00A-C7860E379055}"/>
              </a:ext>
            </a:extLst>
          </p:cNvPr>
          <p:cNvSpPr txBox="1"/>
          <p:nvPr/>
        </p:nvSpPr>
        <p:spPr>
          <a:xfrm>
            <a:off x="11049000" y="3744189"/>
            <a:ext cx="6956994" cy="444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GB" b="1" i="0" dirty="0">
                <a:effectLst/>
                <a:latin typeface="DeepSeek-CJK-patch"/>
              </a:rPr>
              <a:t>Layer Count</a:t>
            </a:r>
            <a:r>
              <a:rPr lang="en-GB" b="0" i="0" dirty="0">
                <a:effectLst/>
                <a:latin typeface="DeepSeek-CJK-patch"/>
              </a:rPr>
              <a:t>: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F62FE"/>
                </a:solidFill>
                <a:effectLst/>
                <a:latin typeface="DeepSeek-CJK-patch"/>
              </a:rPr>
              <a:t>Total Layers</a:t>
            </a:r>
            <a:r>
              <a:rPr lang="en-GB" b="0" i="0" dirty="0">
                <a:solidFill>
                  <a:srgbClr val="0F62FE"/>
                </a:solidFill>
                <a:effectLst/>
                <a:latin typeface="DeepSeek-CJK-patch"/>
              </a:rPr>
              <a:t>: </a:t>
            </a:r>
            <a:r>
              <a:rPr lang="en-GB" b="0" i="0" dirty="0">
                <a:effectLst/>
                <a:latin typeface="DeepSeek-CJK-patch"/>
              </a:rPr>
              <a:t>~</a:t>
            </a:r>
            <a:r>
              <a:rPr lang="en-GB" b="1" i="0" dirty="0">
                <a:solidFill>
                  <a:schemeClr val="accent6">
                    <a:lumMod val="75000"/>
                  </a:schemeClr>
                </a:solidFill>
                <a:effectLst/>
                <a:latin typeface="DeepSeek-CJK-patch"/>
              </a:rPr>
              <a:t>572 layers</a:t>
            </a:r>
            <a:r>
              <a:rPr lang="en-GB" b="0" i="0" dirty="0">
                <a:solidFill>
                  <a:schemeClr val="accent6">
                    <a:lumMod val="75000"/>
                  </a:schemeClr>
                </a:solidFill>
                <a:effectLst/>
                <a:latin typeface="DeepSeek-CJK-patch"/>
              </a:rPr>
              <a:t> </a:t>
            </a:r>
            <a:r>
              <a:rPr lang="en-GB" b="0" i="0" dirty="0">
                <a:effectLst/>
                <a:latin typeface="DeepSeek-CJK-patch"/>
              </a:rPr>
              <a:t>(including convolutional, pooling, batch norm, and fully connected layers).</a:t>
            </a:r>
          </a:p>
          <a:p>
            <a:pPr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F62FE"/>
                </a:solidFill>
                <a:effectLst/>
                <a:latin typeface="DeepSeek-CJK-patch"/>
              </a:rPr>
              <a:t>Breakdown</a:t>
            </a:r>
            <a:r>
              <a:rPr lang="en-GB" b="0" i="0" dirty="0">
                <a:solidFill>
                  <a:srgbClr val="0F62FE"/>
                </a:solidFill>
                <a:effectLst/>
                <a:latin typeface="DeepSeek-CJK-patch"/>
              </a:rPr>
              <a:t>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DeepSeek-CJK-patch"/>
              </a:rPr>
              <a:t>164 convolutional layers (with varying filter sizes),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DeepSeek-CJK-patch"/>
              </a:rPr>
              <a:t>12 Inception-ResNet modules (complex multi-branch blocks),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DeepSeek-CJK-patch"/>
              </a:rPr>
              <a:t>2 stem blocks (initial feature extractors),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DeepSeek-CJK-patch"/>
              </a:rPr>
              <a:t>Auxiliary classifiers (for training stabilization).</a:t>
            </a:r>
          </a:p>
        </p:txBody>
      </p:sp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228642F7-D6D8-C9BC-179C-7BAB33D11E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30F10BA8-52D0-AEF3-D536-41B83EE888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0E14ABD1-59DB-F883-1015-2D5727A3021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40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5562695" flipH="1">
            <a:off x="-2862432" y="-2213839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37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6777" y="1888295"/>
            <a:ext cx="13774445" cy="7738734"/>
          </a:xfrm>
          <a:prstGeom prst="rect">
            <a:avLst/>
          </a:prstGeom>
        </p:spPr>
      </p:pic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62E26D59-5649-5F73-46A8-2E06D142DDA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  <a:extLst>
              <a:ext uri="{FF2B5EF4-FFF2-40B4-BE49-F238E27FC236}">
                <a16:creationId xmlns:a16="http://schemas.microsoft.com/office/drawing/2014/main" id="{D124D869-AD69-463E-9D1A-27575FF2D23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7" name="Picture 6">
            <a:hlinkClick r:id="rId9" action="ppaction://hlinksldjump"/>
            <a:extLst>
              <a:ext uri="{FF2B5EF4-FFF2-40B4-BE49-F238E27FC236}">
                <a16:creationId xmlns:a16="http://schemas.microsoft.com/office/drawing/2014/main" id="{636139B6-E77E-4484-D799-10B3612DA14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20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990600" y="2395282"/>
            <a:ext cx="8970700" cy="6145037"/>
            <a:chOff x="1143000" y="3912175"/>
            <a:chExt cx="8242139" cy="4313756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InceptionResNetV2 Architecture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49491" y="4760120"/>
              <a:ext cx="8013539" cy="34658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Strengths</a:t>
              </a:r>
              <a:endParaRPr lang="ar-EG" sz="2486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>
                <a:lnSpc>
                  <a:spcPct val="150000"/>
                </a:lnSpc>
              </a:pPr>
              <a:r>
                <a:rPr lang="en-GB" sz="2400" b="1" dirty="0"/>
                <a:t>Learns</a:t>
              </a:r>
              <a:r>
                <a:rPr lang="en-GB" sz="2400" dirty="0"/>
                <a:t> both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fine-grained</a:t>
              </a:r>
              <a:r>
                <a:rPr lang="en-GB" sz="2400" dirty="0"/>
                <a:t> </a:t>
              </a:r>
              <a:r>
                <a:rPr lang="en-GB" sz="2400" b="1" dirty="0"/>
                <a:t>and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high-level features</a:t>
              </a:r>
              <a:r>
                <a:rPr lang="en-GB" sz="2400" dirty="0"/>
                <a:t>.</a:t>
              </a:r>
              <a:endParaRPr lang="ar-EG" sz="2400" dirty="0"/>
            </a:p>
            <a:p>
              <a:pPr>
                <a:lnSpc>
                  <a:spcPct val="150000"/>
                </a:lnSpc>
              </a:pP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Faster convergence </a:t>
              </a:r>
              <a:r>
                <a:rPr lang="en-GB" sz="2400" dirty="0"/>
                <a:t>during training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due to residual </a:t>
              </a:r>
              <a:r>
                <a:rPr lang="en-GB" sz="2400" dirty="0"/>
                <a:t>paths.</a:t>
              </a:r>
              <a:endParaRPr lang="ar-EG" sz="2400" dirty="0"/>
            </a:p>
            <a:p>
              <a:pPr>
                <a:lnSpc>
                  <a:spcPct val="150000"/>
                </a:lnSpc>
              </a:pP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High accuracy </a:t>
              </a:r>
              <a:r>
                <a:rPr lang="en-GB" sz="2400" dirty="0"/>
                <a:t>in complex classification tasks.</a:t>
              </a:r>
              <a:endParaRPr lang="ar-EG" sz="2400" dirty="0"/>
            </a:p>
            <a:p>
              <a:pPr>
                <a:lnSpc>
                  <a:spcPct val="150000"/>
                </a:lnSpc>
              </a:pPr>
              <a:endParaRPr lang="ar-EG" sz="2400" dirty="0"/>
            </a:p>
            <a:p>
              <a:pPr>
                <a:lnSpc>
                  <a:spcPct val="150000"/>
                </a:lnSpc>
              </a:pPr>
              <a:r>
                <a:rPr lang="en-GB" sz="2400" b="1" dirty="0">
                  <a:solidFill>
                    <a:srgbClr val="62A9C2"/>
                  </a:solidFill>
                </a:rPr>
                <a:t>Limitations</a:t>
              </a:r>
              <a:endParaRPr lang="ar-EG" sz="2400" b="1" dirty="0">
                <a:solidFill>
                  <a:srgbClr val="62A9C2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High computational cost </a:t>
              </a:r>
              <a:r>
                <a:rPr lang="en-GB" sz="2400" dirty="0"/>
                <a:t>and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memory usage</a:t>
              </a:r>
              <a:r>
                <a:rPr lang="en-GB" sz="2400" b="1" dirty="0"/>
                <a:t>.</a:t>
              </a:r>
              <a:endParaRPr lang="ar-EG" sz="2400" b="1" dirty="0"/>
            </a:p>
            <a:p>
              <a:pPr>
                <a:lnSpc>
                  <a:spcPct val="150000"/>
                </a:lnSpc>
              </a:pP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Requires large datasets </a:t>
              </a:r>
              <a:r>
                <a:rPr lang="en-GB" sz="2400" dirty="0"/>
                <a:t>and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powerful GPUs </a:t>
              </a:r>
              <a:r>
                <a:rPr lang="en-GB" sz="2400" dirty="0"/>
                <a:t>for effective training.</a:t>
              </a:r>
              <a:endParaRPr lang="ar-EG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47898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38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0" y="3435940"/>
            <a:ext cx="7696200" cy="4617720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08160F80-5FB7-3875-BAD3-B59B952622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9231818D-CFCE-FD04-0715-F387ECDAD6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DF350468-140E-E4BA-C8AA-D8141D8386B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61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990600" y="2395282"/>
            <a:ext cx="8970700" cy="5610853"/>
            <a:chOff x="1143000" y="3912175"/>
            <a:chExt cx="8242139" cy="3938764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InceptionResNetV2 Architecture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49491" y="4760120"/>
              <a:ext cx="8013539" cy="30908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Common Use Cases</a:t>
              </a:r>
              <a:endParaRPr lang="ar-EG" sz="2486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ar-EG" sz="2486" b="1" dirty="0">
                <a:solidFill>
                  <a:srgbClr val="62A9C2"/>
                </a:solidFill>
                <a:latin typeface="Almarai Light"/>
                <a:cs typeface="Almarai Light"/>
                <a:sym typeface="Almarai Light"/>
                <a:rtl/>
              </a:endParaRPr>
            </a:p>
            <a:p>
              <a:pPr marL="342900" indent="-342900" algn="just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rgbClr val="0F62FE"/>
                  </a:solidFill>
                </a:rPr>
                <a:t>Medical image </a:t>
              </a:r>
              <a:r>
                <a:rPr lang="en-GB" sz="2400" dirty="0"/>
                <a:t>analysis (e.g.,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COVID-19 detection</a:t>
              </a:r>
              <a:r>
                <a:rPr lang="en-GB" sz="2400" dirty="0"/>
                <a:t>)</a:t>
              </a:r>
              <a:endParaRPr lang="ar-EG" sz="2400" dirty="0"/>
            </a:p>
            <a:p>
              <a:pPr marL="342900" indent="-342900" algn="just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ar-EG" sz="2400" dirty="0"/>
            </a:p>
            <a:p>
              <a:pPr marL="342900" indent="-342900" algn="just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rgbClr val="0F62FE"/>
                  </a:solidFill>
                </a:rPr>
                <a:t>Fine-grained classification </a:t>
              </a:r>
              <a:r>
                <a:rPr lang="en-GB" sz="2400" dirty="0"/>
                <a:t>tasks (e.g.,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plant disease detection</a:t>
              </a:r>
              <a:r>
                <a:rPr lang="en-GB" sz="2400" dirty="0"/>
                <a:t>)</a:t>
              </a:r>
              <a:endParaRPr lang="ar-EG" sz="2400" dirty="0"/>
            </a:p>
            <a:p>
              <a:pPr marL="342900" indent="-342900" algn="just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ar-EG" sz="2400" dirty="0"/>
            </a:p>
            <a:p>
              <a:pPr marL="342900" indent="-342900" algn="just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GB" sz="2400" b="1" dirty="0">
                  <a:solidFill>
                    <a:srgbClr val="0F62FE"/>
                  </a:solidFill>
                </a:rPr>
                <a:t>Industrial inspection </a:t>
              </a:r>
              <a:r>
                <a:rPr lang="en-GB" sz="2400" dirty="0"/>
                <a:t>and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</a:rPr>
                <a:t>defect detection</a:t>
              </a:r>
              <a:r>
                <a:rPr lang="en-GB" sz="2400" dirty="0">
                  <a:solidFill>
                    <a:schemeClr val="accent6">
                      <a:lumMod val="75000"/>
                    </a:schemeClr>
                  </a:solidFill>
                </a:rPr>
                <a:t>.</a:t>
              </a:r>
              <a:endParaRPr lang="ar-EG" sz="2400" b="1" dirty="0">
                <a:solidFill>
                  <a:schemeClr val="accent6">
                    <a:lumMod val="75000"/>
                  </a:schemeClr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783493" flipH="1">
            <a:off x="-3194769" y="-1895689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39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8800" y="2897194"/>
            <a:ext cx="8286706" cy="5446706"/>
          </a:xfrm>
          <a:prstGeom prst="rect">
            <a:avLst/>
          </a:prstGeom>
        </p:spPr>
      </p:pic>
      <p:pic>
        <p:nvPicPr>
          <p:cNvPr id="7" name="Picture 6">
            <a:hlinkClick r:id="rId5" action="ppaction://hlinksldjump"/>
            <a:extLst>
              <a:ext uri="{FF2B5EF4-FFF2-40B4-BE49-F238E27FC236}">
                <a16:creationId xmlns:a16="http://schemas.microsoft.com/office/drawing/2014/main" id="{E0F63120-46ED-D205-186D-063A8E3220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F4E2569D-5C11-D3F0-FAFE-9CBDFD626C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75F11C46-9127-91F4-4963-7407712C571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74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863939"/>
            <a:ext cx="12908564" cy="107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US" sz="7072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Introduction</a:t>
            </a:r>
            <a:endParaRPr lang="ar-EG" sz="7072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1371600" y="2827778"/>
            <a:ext cx="5867400" cy="5529126"/>
            <a:chOff x="1371600" y="3912175"/>
            <a:chExt cx="5867400" cy="3633824"/>
          </a:xfrm>
        </p:grpSpPr>
        <p:sp>
          <p:nvSpPr>
            <p:cNvPr id="5" name="TextBox 5"/>
            <p:cNvSpPr txBox="1"/>
            <p:nvPr/>
          </p:nvSpPr>
          <p:spPr>
            <a:xfrm>
              <a:off x="2395867" y="3912175"/>
              <a:ext cx="3818865" cy="455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Challenge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1600" y="5212331"/>
              <a:ext cx="5867400" cy="2333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Threat: </a:t>
              </a:r>
            </a:p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000000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Plant diseases </a:t>
              </a:r>
              <a:r>
                <a:rPr lang="en-GB" sz="2486" dirty="0">
                  <a:solidFill>
                    <a:srgbClr val="000000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→ </a:t>
              </a:r>
              <a:r>
                <a:rPr lang="en-GB" sz="2486" b="1" dirty="0">
                  <a:solidFill>
                    <a:srgbClr val="594C8C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Crop loss</a:t>
              </a:r>
              <a:r>
                <a:rPr lang="en-GB" sz="2486" dirty="0">
                  <a:solidFill>
                    <a:srgbClr val="000000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, </a:t>
              </a:r>
              <a:r>
                <a:rPr lang="en-GB" sz="2486" b="1" dirty="0">
                  <a:solidFill>
                    <a:srgbClr val="594C8C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economic damage, food</a:t>
              </a:r>
              <a:endParaRPr lang="ar-EG" sz="2486" b="1" dirty="0">
                <a:solidFill>
                  <a:srgbClr val="594C8C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endParaRPr lang="ar-EG" sz="2486" dirty="0">
                <a:solidFill>
                  <a:srgbClr val="000000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Insecurity:</a:t>
              </a:r>
            </a:p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000000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Traditional Methods:</a:t>
              </a:r>
              <a:r>
                <a:rPr lang="en-GB" sz="2486" dirty="0">
                  <a:solidFill>
                    <a:srgbClr val="000000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</a:t>
              </a:r>
            </a:p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r>
                <a:rPr lang="en-GB" sz="2486" dirty="0">
                  <a:solidFill>
                    <a:srgbClr val="000000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Manual inspection → </a:t>
              </a:r>
              <a:r>
                <a:rPr lang="en-GB" sz="2486" b="1" dirty="0">
                  <a:solidFill>
                    <a:srgbClr val="594C8C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Slow</a:t>
              </a:r>
              <a:r>
                <a:rPr lang="en-GB" sz="2486" dirty="0">
                  <a:solidFill>
                    <a:srgbClr val="000000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, ineffective for </a:t>
              </a:r>
              <a:r>
                <a:rPr lang="en-GB" sz="2486" b="1" dirty="0">
                  <a:solidFill>
                    <a:srgbClr val="594C8C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early diagnosis.</a:t>
              </a:r>
              <a:endParaRPr lang="ar-EG" sz="2486" b="1" dirty="0">
                <a:solidFill>
                  <a:srgbClr val="594C8C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-313119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26" name="Picture 2" descr="19,400+ Plant Disease Stock Photos, Pictures &amp; Royalty-Free Images - iStock  | Tomato plant disease, Potato plant disease">
            <a:extLst>
              <a:ext uri="{FF2B5EF4-FFF2-40B4-BE49-F238E27FC236}">
                <a16:creationId xmlns:a16="http://schemas.microsoft.com/office/drawing/2014/main" id="{CAD56ADD-0518-CC3B-0CB7-AB0FB4EE8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423632"/>
            <a:ext cx="8199798" cy="5439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4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hlinkClick r:id="rId5" action="ppaction://hlinksldjump"/>
            <a:extLst>
              <a:ext uri="{FF2B5EF4-FFF2-40B4-BE49-F238E27FC236}">
                <a16:creationId xmlns:a16="http://schemas.microsoft.com/office/drawing/2014/main" id="{43439C5A-AE0E-5CFF-685B-F70E5EDB68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7E16B589-F870-5A8E-5183-D6AB68A376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  <a:extLst>
              <a:ext uri="{FF2B5EF4-FFF2-40B4-BE49-F238E27FC236}">
                <a16:creationId xmlns:a16="http://schemas.microsoft.com/office/drawing/2014/main" id="{2BB1B87C-5A41-38F7-5BDB-84082BABD8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8824" flipH="1">
            <a:off x="8633371" y="4112273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6575295" y="0"/>
                </a:moveTo>
                <a:lnTo>
                  <a:pt x="0" y="0"/>
                </a:lnTo>
                <a:lnTo>
                  <a:pt x="0" y="7268784"/>
                </a:lnTo>
                <a:lnTo>
                  <a:pt x="6575295" y="7268784"/>
                </a:lnTo>
                <a:lnTo>
                  <a:pt x="6575295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2715964" flipH="1">
            <a:off x="5986398" y="8143001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1844500" y="0"/>
                </a:moveTo>
                <a:lnTo>
                  <a:pt x="0" y="0"/>
                </a:lnTo>
                <a:lnTo>
                  <a:pt x="0" y="1747664"/>
                </a:lnTo>
                <a:lnTo>
                  <a:pt x="1844500" y="1747664"/>
                </a:lnTo>
                <a:lnTo>
                  <a:pt x="18445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78125" flipH="1">
            <a:off x="10937933" y="-1084448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4943405" y="0"/>
                </a:moveTo>
                <a:lnTo>
                  <a:pt x="0" y="0"/>
                </a:lnTo>
                <a:lnTo>
                  <a:pt x="0" y="5723190"/>
                </a:lnTo>
                <a:lnTo>
                  <a:pt x="4943405" y="5723190"/>
                </a:lnTo>
                <a:lnTo>
                  <a:pt x="494340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228600" y="3393662"/>
            <a:ext cx="10001841" cy="349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GB" sz="4800" b="1" dirty="0">
                <a:solidFill>
                  <a:srgbClr val="FFFFFF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A QUICK COMPARISON OF THE MODELS THAT WERE USED</a:t>
            </a:r>
          </a:p>
          <a:p>
            <a:pPr algn="l">
              <a:lnSpc>
                <a:spcPts val="9440"/>
              </a:lnSpc>
            </a:pPr>
            <a:endParaRPr lang="ar-EG" sz="4800" b="1" dirty="0">
              <a:solidFill>
                <a:srgbClr val="FFFFFF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73394" y="1659731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40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87FE6E30-50BA-F57C-2784-B9532AEEEE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0" y="26670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0A8AB877-F6A7-8778-3DC8-60633784E80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649" y="266700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1822AF99-067A-758C-AC7A-C8517E4AD8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24" y="26832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93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A quick comparison of the models that were used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6425589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41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324101"/>
            <a:ext cx="18288000" cy="75370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43A8D-1F4B-E533-27FF-360FBDA0D2FB}"/>
              </a:ext>
            </a:extLst>
          </p:cNvPr>
          <p:cNvSpPr txBox="1"/>
          <p:nvPr/>
        </p:nvSpPr>
        <p:spPr>
          <a:xfrm>
            <a:off x="457200" y="2672802"/>
            <a:ext cx="12232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62A9C2"/>
                </a:solidFill>
              </a:rPr>
              <a:t>VGG16</a:t>
            </a:r>
            <a:r>
              <a:rPr lang="en-GB" sz="2400" b="1" dirty="0">
                <a:solidFill>
                  <a:srgbClr val="5C1991"/>
                </a:solidFill>
              </a:rPr>
              <a:t> architecture designed for binary classification</a:t>
            </a:r>
            <a:endParaRPr lang="en-US" sz="2400" b="1" dirty="0">
              <a:solidFill>
                <a:srgbClr val="5C1991"/>
              </a:solidFill>
            </a:endParaRPr>
          </a:p>
        </p:txBody>
      </p:sp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C29A93C9-6D7F-BE4B-B4C3-42C752A3F1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879BCC63-57EC-8E73-854D-A112DE50168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  <a:extLst>
              <a:ext uri="{FF2B5EF4-FFF2-40B4-BE49-F238E27FC236}">
                <a16:creationId xmlns:a16="http://schemas.microsoft.com/office/drawing/2014/main" id="{385B282C-E78E-FB1E-C876-F040DC071E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9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A quick comparison of the models that were used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4575259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42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708784"/>
            <a:ext cx="18288000" cy="676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D43A8D-1F4B-E533-27FF-360FBDA0D2FB}"/>
              </a:ext>
            </a:extLst>
          </p:cNvPr>
          <p:cNvSpPr txBox="1"/>
          <p:nvPr/>
        </p:nvSpPr>
        <p:spPr>
          <a:xfrm>
            <a:off x="457200" y="2672802"/>
            <a:ext cx="12232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62A9C2"/>
                </a:solidFill>
              </a:rPr>
              <a:t>ResNet50 </a:t>
            </a:r>
            <a:r>
              <a:rPr lang="en-GB" sz="2400" b="1" dirty="0">
                <a:solidFill>
                  <a:srgbClr val="5C1991"/>
                </a:solidFill>
              </a:rPr>
              <a:t>architecture designed for binary classification</a:t>
            </a:r>
            <a:endParaRPr lang="en-US" sz="2400" b="1" dirty="0">
              <a:solidFill>
                <a:srgbClr val="5C1991"/>
              </a:solidFill>
            </a:endParaRPr>
          </a:p>
        </p:txBody>
      </p:sp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D4C3F898-5D2D-DC04-4F97-AD233E970C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7" name="Picture 6">
            <a:hlinkClick r:id="rId7" action="ppaction://hlinksldjump"/>
            <a:extLst>
              <a:ext uri="{FF2B5EF4-FFF2-40B4-BE49-F238E27FC236}">
                <a16:creationId xmlns:a16="http://schemas.microsoft.com/office/drawing/2014/main" id="{CF42DBA7-77C4-2D60-6C42-CE4CD38598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8" name="Picture 7">
            <a:hlinkClick r:id="rId9" action="ppaction://hlinksldjump"/>
            <a:extLst>
              <a:ext uri="{FF2B5EF4-FFF2-40B4-BE49-F238E27FC236}">
                <a16:creationId xmlns:a16="http://schemas.microsoft.com/office/drawing/2014/main" id="{F590F0BC-9B73-98B3-79AE-34345CB200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58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800000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43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2326338"/>
            <a:ext cx="18288000" cy="75348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22AD21-9191-2164-2B4E-36A0C4785884}"/>
              </a:ext>
            </a:extLst>
          </p:cNvPr>
          <p:cNvSpPr txBox="1"/>
          <p:nvPr/>
        </p:nvSpPr>
        <p:spPr>
          <a:xfrm>
            <a:off x="457200" y="2672802"/>
            <a:ext cx="12232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62A9C2"/>
                </a:solidFill>
              </a:rPr>
              <a:t>Inception-ResNet-V2</a:t>
            </a:r>
            <a:r>
              <a:rPr lang="en-GB" sz="2400" b="1" dirty="0">
                <a:solidFill>
                  <a:srgbClr val="5C1991"/>
                </a:solidFill>
              </a:rPr>
              <a:t> architecture designed for binary classification</a:t>
            </a:r>
            <a:endParaRPr lang="en-US" sz="2400" b="1" dirty="0">
              <a:solidFill>
                <a:srgbClr val="5C1991"/>
              </a:solidFill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58369074-3EA1-C914-0D7C-EAAB8268B43E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A quick comparison of the models that were used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3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617975BA-27C0-0BAF-4950-180A95EFFD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58457DF9-562F-BC33-E314-6259FDE477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9" action="ppaction://hlinksldjump"/>
            <a:extLst>
              <a:ext uri="{FF2B5EF4-FFF2-40B4-BE49-F238E27FC236}">
                <a16:creationId xmlns:a16="http://schemas.microsoft.com/office/drawing/2014/main" id="{BC25EC4E-3A2B-D2A4-3EAC-424A8B5B4C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5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575259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44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0A1B1A3-2915-ADBE-B816-FE3DA790B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267901"/>
              </p:ext>
            </p:extLst>
          </p:nvPr>
        </p:nvGraphicFramePr>
        <p:xfrm>
          <a:off x="2143125" y="1916712"/>
          <a:ext cx="14001750" cy="771883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952750">
                  <a:extLst>
                    <a:ext uri="{9D8B030D-6E8A-4147-A177-3AD203B41FA5}">
                      <a16:colId xmlns:a16="http://schemas.microsoft.com/office/drawing/2014/main" val="2935039313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301655595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392151716"/>
                    </a:ext>
                  </a:extLst>
                </a:gridCol>
                <a:gridCol w="2857500">
                  <a:extLst>
                    <a:ext uri="{9D8B030D-6E8A-4147-A177-3AD203B41FA5}">
                      <a16:colId xmlns:a16="http://schemas.microsoft.com/office/drawing/2014/main" val="1683867815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1596136197"/>
                    </a:ext>
                  </a:extLst>
                </a:gridCol>
              </a:tblGrid>
              <a:tr h="71228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 marL="41145" marR="41145" marT="20573" marB="205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Layers</a:t>
                      </a:r>
                    </a:p>
                  </a:txBody>
                  <a:tcPr marL="41145" marR="41145" marT="20573" marB="205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Strengths</a:t>
                      </a:r>
                    </a:p>
                  </a:txBody>
                  <a:tcPr marL="41145" marR="41145" marT="20573" marB="205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Limitations</a:t>
                      </a:r>
                    </a:p>
                  </a:txBody>
                  <a:tcPr marL="41145" marR="41145" marT="20573" marB="205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Common Use Cases</a:t>
                      </a:r>
                    </a:p>
                  </a:txBody>
                  <a:tcPr marL="41145" marR="41145" marT="20573" marB="205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417139"/>
                  </a:ext>
                </a:extLst>
              </a:tr>
              <a:tr h="213142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InceptionResNetV2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145" marR="41145" marT="20573" marB="205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r>
                        <a:rPr lang="en-US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572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buFontTx/>
                        <a:buChar char="-"/>
                      </a:pP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Captures multi</a:t>
                      </a:r>
                    </a:p>
                    <a:p>
                      <a:pPr marL="0" indent="0" algn="ctr">
                        <a:buFontTx/>
                        <a:buNone/>
                      </a:pP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-scale and abstract features- </a:t>
                      </a:r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Residual connections improve training stability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classification accuracy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GB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high computational and memory cost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large datasets and powerful GPUs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Medical image analysis, </a:t>
                      </a:r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plant disease detection</a:t>
                      </a:r>
                    </a:p>
                  </a:txBody>
                  <a:tcPr marL="41145" marR="41145" marT="20573" marB="20573" anchor="ctr"/>
                </a:tc>
                <a:extLst>
                  <a:ext uri="{0D108BD9-81ED-4DB2-BD59-A6C34878D82A}">
                    <a16:rowId xmlns:a16="http://schemas.microsoft.com/office/drawing/2014/main" val="3417222157"/>
                  </a:ext>
                </a:extLst>
              </a:tr>
              <a:tr h="186816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ResNet50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145" marR="41145" marT="20573" marB="205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Efficient depth with residual connections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GB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Good performance 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 moderate hardware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miss very fine-grained features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GB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Not ideal for highly detailed textures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General image classification</a:t>
                      </a:r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diagnostics</a:t>
                      </a:r>
                    </a:p>
                  </a:txBody>
                  <a:tcPr marL="41145" marR="41145" marT="20573" marB="20573" anchor="ctr"/>
                </a:tc>
                <a:extLst>
                  <a:ext uri="{0D108BD9-81ED-4DB2-BD59-A6C34878D82A}">
                    <a16:rowId xmlns:a16="http://schemas.microsoft.com/office/drawing/2014/main" val="2951020286"/>
                  </a:ext>
                </a:extLst>
              </a:tr>
              <a:tr h="1604914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VGG16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145" marR="41145" marT="20573" marB="205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Easy to understand and implement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Solid baseline for model comparison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Large number of parameters (~138M)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Prone to overfitting- </a:t>
                      </a:r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Slow training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Academic demos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basic visual recognition tasks</a:t>
                      </a:r>
                    </a:p>
                  </a:txBody>
                  <a:tcPr marL="41145" marR="41145" marT="20573" marB="20573" anchor="ctr"/>
                </a:tc>
                <a:extLst>
                  <a:ext uri="{0D108BD9-81ED-4DB2-BD59-A6C34878D82A}">
                    <a16:rowId xmlns:a16="http://schemas.microsoft.com/office/drawing/2014/main" val="1791094548"/>
                  </a:ext>
                </a:extLst>
              </a:tr>
              <a:tr h="134165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CNN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1145" marR="41145" marT="20573" marB="20573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5–15 (typical)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Lightweight and fast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Fully adaptable to specific tasks and limited hardware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Lower accuracy in complex domains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Limited generalization capabilities</a:t>
                      </a:r>
                    </a:p>
                  </a:txBody>
                  <a:tcPr marL="41145" marR="41145" marT="20573" marB="2057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Mobile apps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20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embedded systems</a:t>
                      </a:r>
                      <a:r>
                        <a:rPr lang="en-GB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GB" sz="2000" b="1" dirty="0">
                          <a:solidFill>
                            <a:srgbClr val="0F62F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detection</a:t>
                      </a:r>
                    </a:p>
                  </a:txBody>
                  <a:tcPr marL="41145" marR="41145" marT="20573" marB="20573" anchor="ctr"/>
                </a:tc>
                <a:extLst>
                  <a:ext uri="{0D108BD9-81ED-4DB2-BD59-A6C34878D82A}">
                    <a16:rowId xmlns:a16="http://schemas.microsoft.com/office/drawing/2014/main" val="1756274347"/>
                  </a:ext>
                </a:extLst>
              </a:tr>
            </a:tbl>
          </a:graphicData>
        </a:graphic>
      </p:graphicFrame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A quick comparison of the models that were used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3" name="Picture 2">
            <a:hlinkClick r:id="rId4" action="ppaction://hlinksldjump"/>
            <a:extLst>
              <a:ext uri="{FF2B5EF4-FFF2-40B4-BE49-F238E27FC236}">
                <a16:creationId xmlns:a16="http://schemas.microsoft.com/office/drawing/2014/main" id="{DDE91A09-8D81-263A-EA27-90A2B47EAB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72376D32-31A6-446C-6177-E5B714F23A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1A82DF2A-8712-F5FD-0E3E-01B8773352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43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8824" flipH="1">
            <a:off x="8633371" y="4112273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6575295" y="0"/>
                </a:moveTo>
                <a:lnTo>
                  <a:pt x="0" y="0"/>
                </a:lnTo>
                <a:lnTo>
                  <a:pt x="0" y="7268784"/>
                </a:lnTo>
                <a:lnTo>
                  <a:pt x="6575295" y="7268784"/>
                </a:lnTo>
                <a:lnTo>
                  <a:pt x="6575295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2715964" flipH="1">
            <a:off x="5986398" y="8143001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1844500" y="0"/>
                </a:moveTo>
                <a:lnTo>
                  <a:pt x="0" y="0"/>
                </a:lnTo>
                <a:lnTo>
                  <a:pt x="0" y="1747664"/>
                </a:lnTo>
                <a:lnTo>
                  <a:pt x="1844500" y="1747664"/>
                </a:lnTo>
                <a:lnTo>
                  <a:pt x="18445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78125" flipH="1">
            <a:off x="10937933" y="-1084448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4943405" y="0"/>
                </a:moveTo>
                <a:lnTo>
                  <a:pt x="0" y="0"/>
                </a:lnTo>
                <a:lnTo>
                  <a:pt x="0" y="5723190"/>
                </a:lnTo>
                <a:lnTo>
                  <a:pt x="4943405" y="5723190"/>
                </a:lnTo>
                <a:lnTo>
                  <a:pt x="494340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637877" y="4304133"/>
            <a:ext cx="10001841" cy="2294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GB" sz="4800" b="1" dirty="0">
                <a:solidFill>
                  <a:srgbClr val="FFFFFF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</a:p>
          <a:p>
            <a:pPr algn="l">
              <a:lnSpc>
                <a:spcPts val="9440"/>
              </a:lnSpc>
            </a:pPr>
            <a:endParaRPr lang="ar-EG" sz="4800" b="1" dirty="0">
              <a:solidFill>
                <a:srgbClr val="FFFFFF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73394" y="1659731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45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9594DD6B-FDB0-0EFE-61F0-59F9DD24C2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0" y="26670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37C6FBC0-097B-F880-1870-AD8E80151A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649" y="266700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BA08D587-A0FB-B74D-897E-BAA5450B98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24" y="26832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08482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46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98B44FF-D870-80E2-BEA7-C46293C9A0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8" y="1748155"/>
            <a:ext cx="14391324" cy="4065549"/>
          </a:xfrm>
          <a:prstGeom prst="rect">
            <a:avLst/>
          </a:prstGeom>
        </p:spPr>
      </p:pic>
      <p:pic>
        <p:nvPicPr>
          <p:cNvPr id="8" name="Picture 7" descr="A close up of a sign&#10;&#10;AI-generated content may be incorrect.">
            <a:extLst>
              <a:ext uri="{FF2B5EF4-FFF2-40B4-BE49-F238E27FC236}">
                <a16:creationId xmlns:a16="http://schemas.microsoft.com/office/drawing/2014/main" id="{A3925ED8-1D45-89D9-11C2-7E4AEE5B32C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38" y="5953602"/>
            <a:ext cx="14391324" cy="3380897"/>
          </a:xfrm>
          <a:prstGeom prst="rect">
            <a:avLst/>
          </a:prstGeom>
        </p:spPr>
      </p:pic>
      <p:pic>
        <p:nvPicPr>
          <p:cNvPr id="3" name="Picture 2">
            <a:hlinkClick r:id="rId6" action="ppaction://hlinksldjump"/>
            <a:extLst>
              <a:ext uri="{FF2B5EF4-FFF2-40B4-BE49-F238E27FC236}">
                <a16:creationId xmlns:a16="http://schemas.microsoft.com/office/drawing/2014/main" id="{AE52F2DE-2694-F603-C5AB-FC91052331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3939AACB-6424-E85E-3A7A-9106ED6183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C2DC7890-4187-80F5-D045-D97E5AF3DD7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4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9014612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47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44FF-D870-80E2-BEA7-C46293C9A0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" b="10537"/>
          <a:stretch/>
        </p:blipFill>
        <p:spPr>
          <a:xfrm>
            <a:off x="552493" y="2639084"/>
            <a:ext cx="10038637" cy="69617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4FB309-45E1-0909-F672-1B8DE0283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9" t="92008" r="40908" b="1617"/>
          <a:stretch/>
        </p:blipFill>
        <p:spPr>
          <a:xfrm>
            <a:off x="11701855" y="5271327"/>
            <a:ext cx="5943600" cy="1697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F2213A-E35E-9DC9-96E7-098FCD597828}"/>
              </a:ext>
            </a:extLst>
          </p:cNvPr>
          <p:cNvSpPr txBox="1"/>
          <p:nvPr/>
        </p:nvSpPr>
        <p:spPr>
          <a:xfrm>
            <a:off x="13073455" y="4430898"/>
            <a:ext cx="32004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62A9C2"/>
                </a:solidFill>
                <a:latin typeface="Calibri"/>
              </a:rPr>
              <a:t>Output</a:t>
            </a:r>
            <a:endParaRPr lang="en-US" dirty="0"/>
          </a:p>
        </p:txBody>
      </p:sp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AF835CDE-D043-3092-9D96-6498D0CFFA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B3C75E0F-423C-0308-6E77-FDF88CC7F17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58297E0E-13EA-FAA4-24AE-05559C8E0C5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9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3380541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48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44FF-D870-80E2-BEA7-C46293C9A0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" r="6"/>
          <a:stretch/>
        </p:blipFill>
        <p:spPr>
          <a:xfrm>
            <a:off x="2169688" y="2220246"/>
            <a:ext cx="14074282" cy="6961741"/>
          </a:xfrm>
          <a:prstGeom prst="rect">
            <a:avLst/>
          </a:prstGeom>
        </p:spPr>
      </p:pic>
      <p:pic>
        <p:nvPicPr>
          <p:cNvPr id="3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84E963E4-BD2A-E944-579F-4F5A753C82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FDD448B8-3B6F-60D5-87AF-EFDD67E7AE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9" action="ppaction://hlinksldjump"/>
            <a:extLst>
              <a:ext uri="{FF2B5EF4-FFF2-40B4-BE49-F238E27FC236}">
                <a16:creationId xmlns:a16="http://schemas.microsoft.com/office/drawing/2014/main" id="{1B3C0521-8A1A-454D-E834-40ECD91C6D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13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1438269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49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44FF-D870-80E2-BEA7-C46293C9A0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0" b="404"/>
          <a:stretch/>
        </p:blipFill>
        <p:spPr>
          <a:xfrm>
            <a:off x="1836653" y="1751396"/>
            <a:ext cx="14614693" cy="8109770"/>
          </a:xfrm>
          <a:prstGeom prst="rect">
            <a:avLst/>
          </a:prstGeom>
        </p:spPr>
      </p:pic>
      <p:pic>
        <p:nvPicPr>
          <p:cNvPr id="3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8A77ED0F-61F4-DF30-5069-876E30122F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F8470BAC-EFDE-6D50-CF19-72095DEF02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9" action="ppaction://hlinksldjump"/>
            <a:extLst>
              <a:ext uri="{FF2B5EF4-FFF2-40B4-BE49-F238E27FC236}">
                <a16:creationId xmlns:a16="http://schemas.microsoft.com/office/drawing/2014/main" id="{C61B5116-BFB2-1A41-2396-F195840280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4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863939"/>
            <a:ext cx="12908564" cy="107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US" sz="7072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Introduction</a:t>
            </a:r>
            <a:endParaRPr lang="ar-EG" sz="7072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1371600" y="2827778"/>
            <a:ext cx="5867400" cy="5977967"/>
            <a:chOff x="1371600" y="3912175"/>
            <a:chExt cx="5867400" cy="3928809"/>
          </a:xfrm>
        </p:grpSpPr>
        <p:sp>
          <p:nvSpPr>
            <p:cNvPr id="5" name="TextBox 5"/>
            <p:cNvSpPr txBox="1"/>
            <p:nvPr/>
          </p:nvSpPr>
          <p:spPr>
            <a:xfrm>
              <a:off x="2395867" y="3912175"/>
              <a:ext cx="3818865" cy="455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Solution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1600" y="5212331"/>
              <a:ext cx="5867400" cy="26286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Deep Learning (DL): </a:t>
              </a:r>
            </a:p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r>
                <a:rPr lang="en-GB" sz="2486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Automates detection via image analysis</a:t>
              </a: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</a:t>
              </a:r>
              <a:r>
                <a:rPr lang="en-GB" sz="2486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→ Speed, accuracy, scalability.</a:t>
              </a:r>
            </a:p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endParaRPr lang="ar-EG" sz="2486" dirty="0">
                <a:solidFill>
                  <a:srgbClr val="000000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InceptionResNetV2:</a:t>
              </a:r>
            </a:p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r>
                <a:rPr lang="en-GB" sz="2486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Hybrid architecture (Inception + Residual Networks).</a:t>
              </a:r>
              <a:endParaRPr lang="ar-EG" sz="2486" b="1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ts val="348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594C8C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Detects subtle symptoms</a:t>
              </a:r>
              <a:r>
                <a:rPr lang="en-GB" sz="2486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→ </a:t>
              </a:r>
              <a:r>
                <a:rPr lang="en-GB" sz="2486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Early-stage</a:t>
              </a:r>
              <a:r>
                <a:rPr lang="en-GB" sz="2486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diagnosis.</a:t>
              </a:r>
              <a:endParaRPr lang="ar-EG" sz="2486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632750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D56ADD-0518-CC3B-0CB7-AB0FB4EE8C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2" b="-2975"/>
          <a:stretch/>
        </p:blipFill>
        <p:spPr bwMode="auto">
          <a:xfrm>
            <a:off x="9220200" y="3056260"/>
            <a:ext cx="8199798" cy="5439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5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9" name="Picture 8">
            <a:hlinkClick r:id="rId5" action="ppaction://hlinksldjump"/>
            <a:extLst>
              <a:ext uri="{FF2B5EF4-FFF2-40B4-BE49-F238E27FC236}">
                <a16:creationId xmlns:a16="http://schemas.microsoft.com/office/drawing/2014/main" id="{D814C76E-8AD1-97C7-5608-5360E53F03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10" name="Picture 9">
            <a:hlinkClick r:id="rId7" action="ppaction://hlinksldjump"/>
            <a:extLst>
              <a:ext uri="{FF2B5EF4-FFF2-40B4-BE49-F238E27FC236}">
                <a16:creationId xmlns:a16="http://schemas.microsoft.com/office/drawing/2014/main" id="{5A0C692A-1726-D344-B8F6-BC98E0D0911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1" name="Picture 10">
            <a:hlinkClick r:id="rId9" action="ppaction://hlinksldjump"/>
            <a:extLst>
              <a:ext uri="{FF2B5EF4-FFF2-40B4-BE49-F238E27FC236}">
                <a16:creationId xmlns:a16="http://schemas.microsoft.com/office/drawing/2014/main" id="{CA282416-0703-1A1A-59A9-C21F388EE07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41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2178819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50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8B44FF-D870-80E2-BEA7-C46293C9A0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487" r="5009" b="2471"/>
          <a:stretch/>
        </p:blipFill>
        <p:spPr>
          <a:xfrm>
            <a:off x="3556152" y="2095500"/>
            <a:ext cx="11175696" cy="7337605"/>
          </a:xfrm>
          <a:prstGeom prst="rect">
            <a:avLst/>
          </a:prstGeom>
        </p:spPr>
      </p:pic>
      <p:pic>
        <p:nvPicPr>
          <p:cNvPr id="3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45C701E1-4D45-E7A5-4EE2-370937DDA5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7" action="ppaction://hlinksldjump"/>
            <a:extLst>
              <a:ext uri="{FF2B5EF4-FFF2-40B4-BE49-F238E27FC236}">
                <a16:creationId xmlns:a16="http://schemas.microsoft.com/office/drawing/2014/main" id="{2866D435-D33B-D37C-280F-009A662831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9" action="ppaction://hlinksldjump"/>
            <a:extLst>
              <a:ext uri="{FF2B5EF4-FFF2-40B4-BE49-F238E27FC236}">
                <a16:creationId xmlns:a16="http://schemas.microsoft.com/office/drawing/2014/main" id="{C7EFC303-B5E9-3AD5-6263-06F839365A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55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923783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51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5" name="Picture 14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301EDEAC-7D4E-609B-7CB6-1720E505F94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59" y="2134330"/>
            <a:ext cx="13944600" cy="2399853"/>
          </a:xfrm>
          <a:prstGeom prst="rect">
            <a:avLst/>
          </a:prstGeom>
        </p:spPr>
      </p:pic>
      <p:pic>
        <p:nvPicPr>
          <p:cNvPr id="17" name="Picture 1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59" y="4747663"/>
            <a:ext cx="13944600" cy="4591693"/>
          </a:xfrm>
          <a:prstGeom prst="rect">
            <a:avLst/>
          </a:prstGeom>
        </p:spPr>
      </p:pic>
      <p:pic>
        <p:nvPicPr>
          <p:cNvPr id="3" name="Picture 2">
            <a:hlinkClick r:id="rId6" action="ppaction://hlinksldjump"/>
            <a:extLst>
              <a:ext uri="{FF2B5EF4-FFF2-40B4-BE49-F238E27FC236}">
                <a16:creationId xmlns:a16="http://schemas.microsoft.com/office/drawing/2014/main" id="{A9D4AB26-0257-93AB-B094-3822AD42DB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3F2F0173-2084-6FAB-6A1A-681D80B912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5" name="Picture 4">
            <a:hlinkClick r:id="rId10" action="ppaction://hlinksldjump"/>
            <a:extLst>
              <a:ext uri="{FF2B5EF4-FFF2-40B4-BE49-F238E27FC236}">
                <a16:creationId xmlns:a16="http://schemas.microsoft.com/office/drawing/2014/main" id="{0CDCB79D-7C0F-6146-D56E-000DB137C53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5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9809801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52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1700" y="3126849"/>
            <a:ext cx="13944600" cy="5134470"/>
          </a:xfrm>
          <a:prstGeom prst="rect">
            <a:avLst/>
          </a:prstGeom>
        </p:spPr>
      </p:pic>
      <p:pic>
        <p:nvPicPr>
          <p:cNvPr id="3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088E415F-1FC2-A91E-791E-2688F1A7308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4" name="Picture 3">
            <a:hlinkClick r:id="rId7" action="ppaction://hlinksldjump"/>
            <a:extLst>
              <a:ext uri="{FF2B5EF4-FFF2-40B4-BE49-F238E27FC236}">
                <a16:creationId xmlns:a16="http://schemas.microsoft.com/office/drawing/2014/main" id="{4392948D-6E62-3352-3E5A-D9DC05C6FB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5" name="Picture 4">
            <a:hlinkClick r:id="rId9" action="ppaction://hlinksldjump"/>
            <a:extLst>
              <a:ext uri="{FF2B5EF4-FFF2-40B4-BE49-F238E27FC236}">
                <a16:creationId xmlns:a16="http://schemas.microsoft.com/office/drawing/2014/main" id="{DF3005E8-361A-B841-2572-373DC13AC02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18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324955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53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1700" y="2754388"/>
            <a:ext cx="13944600" cy="5914566"/>
          </a:xfrm>
          <a:prstGeom prst="rect">
            <a:avLst/>
          </a:prstGeom>
        </p:spPr>
      </p:pic>
      <p:pic>
        <p:nvPicPr>
          <p:cNvPr id="3" name="Picture 2">
            <a:hlinkClick r:id="rId5" action="ppaction://hlinksldjump"/>
            <a:extLst>
              <a:ext uri="{FF2B5EF4-FFF2-40B4-BE49-F238E27FC236}">
                <a16:creationId xmlns:a16="http://schemas.microsoft.com/office/drawing/2014/main" id="{53376223-66D4-8B68-C2A8-019BA1B3C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4" name="Picture 3">
            <a:hlinkClick r:id="rId7" action="ppaction://hlinksldjump"/>
            <a:extLst>
              <a:ext uri="{FF2B5EF4-FFF2-40B4-BE49-F238E27FC236}">
                <a16:creationId xmlns:a16="http://schemas.microsoft.com/office/drawing/2014/main" id="{EF096B7A-1A9E-2301-0B22-D7274C24619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5" name="Picture 4">
            <a:hlinkClick r:id="rId9" action="ppaction://hlinksldjump"/>
            <a:extLst>
              <a:ext uri="{FF2B5EF4-FFF2-40B4-BE49-F238E27FC236}">
                <a16:creationId xmlns:a16="http://schemas.microsoft.com/office/drawing/2014/main" id="{747994BD-BE29-52A0-E5D6-06F97F0145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5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2960885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54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979403"/>
            <a:ext cx="7848600" cy="78817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1EEB8-B012-EDE9-5095-F80CF143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2600" y="2479833"/>
            <a:ext cx="7848600" cy="7113096"/>
          </a:xfrm>
          <a:prstGeom prst="rect">
            <a:avLst/>
          </a:prstGeom>
        </p:spPr>
      </p:pic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4B17F997-F2E6-444C-C439-6291888BC6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543183CA-1FF1-34D4-E7D9-B3D55A44573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C11B53C7-0D91-C397-EFEA-05FE11F9587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120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326168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55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515" y="2601676"/>
            <a:ext cx="8839200" cy="6869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1EEB8-B012-EDE9-5095-F80CF143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93134" y="2260349"/>
            <a:ext cx="6547066" cy="7113096"/>
          </a:xfrm>
          <a:prstGeom prst="rect">
            <a:avLst/>
          </a:prstGeom>
        </p:spPr>
      </p:pic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609477AD-E01B-C2A2-F566-B39FEF345F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5F4562F6-19AA-32D9-B78C-7DCBFCE067D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AA61EF40-1B94-8E68-C886-933A619BAA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8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3050588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56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553" y="2601676"/>
            <a:ext cx="7717123" cy="68694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1EEB8-B012-EDE9-5095-F80CF143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99689" y="2260349"/>
            <a:ext cx="6333955" cy="7113096"/>
          </a:xfrm>
          <a:prstGeom prst="rect">
            <a:avLst/>
          </a:prstGeom>
        </p:spPr>
      </p:pic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6D4983F4-E193-B5F2-21FC-DAD8E8C9D6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BC5A4D13-3E30-4CAB-85AB-F0CF0402C07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02D06F9B-1742-ADBF-F12D-76E8FF20373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70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6945892" flipH="1">
            <a:off x="-3325275" y="-2493066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57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553" y="2601676"/>
            <a:ext cx="7717123" cy="6869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1EEB8-B012-EDE9-5095-F80CF143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10800" y="2229104"/>
            <a:ext cx="6701802" cy="7289512"/>
          </a:xfrm>
          <a:prstGeom prst="rect">
            <a:avLst/>
          </a:prstGeom>
        </p:spPr>
      </p:pic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17B7B64A-87DA-729E-0419-3EDE9E5080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E9CB7AAE-F59F-012E-36BE-D52ED42333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E3A35E51-6409-D349-A921-76DED981FEC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2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2787047" flipH="1">
            <a:off x="-3106855" y="-167715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58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1553" y="2601676"/>
            <a:ext cx="7717122" cy="68694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1EEB8-B012-EDE9-5095-F80CF143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07905" y="2915140"/>
            <a:ext cx="8495840" cy="5902407"/>
          </a:xfrm>
          <a:prstGeom prst="rect">
            <a:avLst/>
          </a:prstGeom>
        </p:spPr>
      </p:pic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897CA8F7-8557-2A64-9EAC-5F18A5290A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2286563B-5776-BBA3-2549-3D9EA9FF36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885FADD7-EBBA-63A6-4625-86D6C3C744A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14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5642626" flipH="1">
            <a:off x="-3106855" y="-167715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59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494" y="2915140"/>
            <a:ext cx="8286181" cy="5902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1EEB8-B012-EDE9-5095-F80CF143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629996"/>
            <a:ext cx="8495840" cy="2489717"/>
          </a:xfrm>
          <a:prstGeom prst="rect">
            <a:avLst/>
          </a:prstGeom>
        </p:spPr>
      </p:pic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378FF9E5-F93C-CC7D-3B96-BC4A23E15C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D44712A5-D080-CB74-7B21-2B2B71F317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DD56773B-1991-5B50-F46B-23CBC59E3F4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6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863939"/>
            <a:ext cx="12908564" cy="1070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US" sz="7072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Introduction</a:t>
            </a:r>
            <a:endParaRPr lang="ar-EG" sz="7072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1371600" y="3036847"/>
            <a:ext cx="5867400" cy="4776226"/>
            <a:chOff x="1371600" y="3912175"/>
            <a:chExt cx="5867400" cy="3139007"/>
          </a:xfrm>
        </p:grpSpPr>
        <p:sp>
          <p:nvSpPr>
            <p:cNvPr id="5" name="TextBox 5"/>
            <p:cNvSpPr txBox="1"/>
            <p:nvPr/>
          </p:nvSpPr>
          <p:spPr>
            <a:xfrm>
              <a:off x="2395867" y="3912175"/>
              <a:ext cx="3818865" cy="4551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Objective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1600" y="5212331"/>
              <a:ext cx="5867400" cy="1838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Highlight AI’s role </a:t>
              </a:r>
              <a:r>
                <a:rPr lang="en-GB" sz="2486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in </a:t>
              </a:r>
              <a:r>
                <a:rPr lang="en-GB" sz="2486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bridging</a:t>
              </a:r>
              <a:r>
                <a:rPr lang="en-GB" sz="2486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agricultural </a:t>
              </a:r>
              <a:r>
                <a:rPr lang="en-GB" sz="2486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gaps</a:t>
              </a:r>
              <a:r>
                <a:rPr lang="en-GB" sz="2486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.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86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Showcase</a:t>
              </a: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InceptionResNetV2 </a:t>
              </a:r>
              <a:r>
                <a:rPr lang="en-GB" sz="2486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as a game-changer </a:t>
              </a:r>
              <a:r>
                <a:rPr lang="en-GB" sz="2486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for </a:t>
              </a:r>
              <a:r>
                <a:rPr lang="en-GB" sz="2486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sustainable farming</a:t>
              </a:r>
              <a:r>
                <a:rPr lang="en-GB" sz="2486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.</a:t>
              </a:r>
              <a:endParaRPr lang="ar-EG" sz="2486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19838254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6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7803" y="3443720"/>
            <a:ext cx="9734506" cy="4664815"/>
          </a:xfrm>
          <a:prstGeom prst="rect">
            <a:avLst/>
          </a:prstGeom>
        </p:spPr>
      </p:pic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C23D6D57-3E31-7F8E-8CE2-FBD642F4AE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340FDCC3-4AE4-67FA-CDC8-EB9FB1479D9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2" name="Picture 11">
            <a:hlinkClick r:id="rId9" action="ppaction://hlinksldjump"/>
            <a:extLst>
              <a:ext uri="{FF2B5EF4-FFF2-40B4-BE49-F238E27FC236}">
                <a16:creationId xmlns:a16="http://schemas.microsoft.com/office/drawing/2014/main" id="{C19711B1-1E1B-DA01-F0B4-B3271B5D09F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6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7649926" flipH="1">
            <a:off x="-3106855" y="-167715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60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494" y="2915140"/>
            <a:ext cx="8286181" cy="5902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1EEB8-B012-EDE9-5095-F80CF143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629996"/>
            <a:ext cx="8495840" cy="2489717"/>
          </a:xfrm>
          <a:prstGeom prst="rect">
            <a:avLst/>
          </a:prstGeom>
        </p:spPr>
      </p:pic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B3E9FC9D-8F6C-975C-4CCA-08D14A4A40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A3DF2D87-0E94-5C16-CE7A-420829A2A2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437281B7-6352-7A2B-4A43-07A8BDE8C3E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1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9307096" flipH="1">
            <a:off x="-3106855" y="-167715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61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149" y="3390900"/>
            <a:ext cx="8118871" cy="60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1EEB8-B012-EDE9-5095-F80CF143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180202"/>
            <a:ext cx="8495840" cy="4517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1E21E-2447-49DC-911C-496D8538C7CD}"/>
              </a:ext>
            </a:extLst>
          </p:cNvPr>
          <p:cNvSpPr txBox="1"/>
          <p:nvPr/>
        </p:nvSpPr>
        <p:spPr>
          <a:xfrm>
            <a:off x="2106859" y="1846199"/>
            <a:ext cx="88552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62A9C2"/>
                </a:solidFill>
              </a:rPr>
              <a:t>Inception-ResNet-V2 (Epoch=3)</a:t>
            </a:r>
            <a:endParaRPr lang="en-US" sz="4800" dirty="0"/>
          </a:p>
        </p:txBody>
      </p:sp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E0B15B76-D052-8090-CE47-863BFC26D6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5DC99C1D-BF21-03CA-C040-C033B97A689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7BA15AD6-9A42-F298-0A3A-64965CC3BEB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2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162716" flipH="1">
            <a:off x="-3106855" y="-167715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62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4143" y="2925165"/>
            <a:ext cx="7030266" cy="63504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1EEB8-B012-EDE9-5095-F80CF143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592" y="3017659"/>
            <a:ext cx="7030265" cy="62580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1E21E-2447-49DC-911C-496D8538C7CD}"/>
              </a:ext>
            </a:extLst>
          </p:cNvPr>
          <p:cNvSpPr txBox="1"/>
          <p:nvPr/>
        </p:nvSpPr>
        <p:spPr>
          <a:xfrm>
            <a:off x="2106859" y="1846199"/>
            <a:ext cx="88552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62A9C2"/>
                </a:solidFill>
              </a:rPr>
              <a:t>Inception-ResNet-V2 (Epoch=3)</a:t>
            </a:r>
            <a:endParaRPr lang="en-US" sz="4800" dirty="0"/>
          </a:p>
        </p:txBody>
      </p:sp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34963B22-19EB-AFF7-FFC2-AAF400540E5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CD00727E-60B3-49FA-00DC-281450009B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522FA34A-502D-DFA0-3BE1-B39289464DF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88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3393258" flipH="1">
            <a:off x="-3106855" y="-167715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63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3150" y="2637643"/>
            <a:ext cx="13601700" cy="56057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1E21E-2447-49DC-911C-496D8538C7CD}"/>
              </a:ext>
            </a:extLst>
          </p:cNvPr>
          <p:cNvSpPr txBox="1"/>
          <p:nvPr/>
        </p:nvSpPr>
        <p:spPr>
          <a:xfrm>
            <a:off x="2106859" y="1846199"/>
            <a:ext cx="88552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62A9C2"/>
                </a:solidFill>
              </a:rPr>
              <a:t>Inception-ResNet-V2 (Epoch=3)</a:t>
            </a:r>
            <a:endParaRPr lang="en-US" sz="4800" dirty="0"/>
          </a:p>
        </p:txBody>
      </p:sp>
      <p:pic>
        <p:nvPicPr>
          <p:cNvPr id="5" name="Picture 4" descr="A close up of a test&#10;&#10;AI-generated content may be incorrect.">
            <a:extLst>
              <a:ext uri="{FF2B5EF4-FFF2-40B4-BE49-F238E27FC236}">
                <a16:creationId xmlns:a16="http://schemas.microsoft.com/office/drawing/2014/main" id="{0951A91E-292B-4FB2-B5E0-FE1A4A8E1DC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173" y="8289139"/>
            <a:ext cx="8618054" cy="1829068"/>
          </a:xfrm>
          <a:prstGeom prst="rect">
            <a:avLst/>
          </a:prstGeom>
        </p:spPr>
      </p:pic>
      <p:pic>
        <p:nvPicPr>
          <p:cNvPr id="3" name="Picture 2">
            <a:hlinkClick r:id="rId6" action="ppaction://hlinksldjump"/>
            <a:extLst>
              <a:ext uri="{FF2B5EF4-FFF2-40B4-BE49-F238E27FC236}">
                <a16:creationId xmlns:a16="http://schemas.microsoft.com/office/drawing/2014/main" id="{1CF5AF65-546F-9941-DFC6-9EBA0D8AF9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4DF39006-AF02-7583-4F82-1C7D202188B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8BAF6854-613C-5543-DF51-B8D1C049ED7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6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9307096" flipH="1">
            <a:off x="-3106855" y="-167715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64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161" y="3390900"/>
            <a:ext cx="8114840" cy="609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1EEB8-B012-EDE9-5095-F80CF143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2F3F5"/>
              </a:clrFrom>
              <a:clrTo>
                <a:srgbClr val="F2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101405"/>
            <a:ext cx="8495840" cy="46749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1E21E-2447-49DC-911C-496D8538C7CD}"/>
              </a:ext>
            </a:extLst>
          </p:cNvPr>
          <p:cNvSpPr txBox="1"/>
          <p:nvPr/>
        </p:nvSpPr>
        <p:spPr>
          <a:xfrm>
            <a:off x="2106859" y="1846199"/>
            <a:ext cx="88552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62A9C2"/>
                </a:solidFill>
              </a:rPr>
              <a:t>Inception-ResNet-V2 (Epoch=5)</a:t>
            </a:r>
            <a:endParaRPr lang="en-US" sz="4800" dirty="0"/>
          </a:p>
        </p:txBody>
      </p:sp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8F5B15AF-79E3-DDE3-00F1-0AF235DDA54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44027925-9E7A-CA74-4741-50A7771DF9C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BDB632B4-76FA-E449-44A9-FA86F1F4543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0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0162716" flipH="1">
            <a:off x="-3106855" y="-167715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65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4143" y="3033598"/>
            <a:ext cx="7030266" cy="6133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81EEB8-B012-EDE9-5095-F80CF1435F7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03592" y="3017659"/>
            <a:ext cx="7030265" cy="62580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1E21E-2447-49DC-911C-496D8538C7CD}"/>
              </a:ext>
            </a:extLst>
          </p:cNvPr>
          <p:cNvSpPr txBox="1"/>
          <p:nvPr/>
        </p:nvSpPr>
        <p:spPr>
          <a:xfrm>
            <a:off x="2106859" y="1846199"/>
            <a:ext cx="88552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62A9C2"/>
                </a:solidFill>
              </a:rPr>
              <a:t>Inception-ResNet-V2 (Epoch=</a:t>
            </a:r>
            <a:r>
              <a:rPr lang="ar-EG" sz="4800" b="1" dirty="0">
                <a:solidFill>
                  <a:srgbClr val="62A9C2"/>
                </a:solidFill>
              </a:rPr>
              <a:t>5</a:t>
            </a:r>
            <a:r>
              <a:rPr lang="en-GB" sz="4800" b="1" dirty="0">
                <a:solidFill>
                  <a:srgbClr val="62A9C2"/>
                </a:solidFill>
              </a:rPr>
              <a:t>)</a:t>
            </a:r>
            <a:endParaRPr lang="en-US" sz="4800" dirty="0"/>
          </a:p>
        </p:txBody>
      </p:sp>
      <p:pic>
        <p:nvPicPr>
          <p:cNvPr id="4" name="Picture 3">
            <a:hlinkClick r:id="rId6" action="ppaction://hlinksldjump"/>
            <a:extLst>
              <a:ext uri="{FF2B5EF4-FFF2-40B4-BE49-F238E27FC236}">
                <a16:creationId xmlns:a16="http://schemas.microsoft.com/office/drawing/2014/main" id="{7797579F-1EB6-B322-A6C6-DF38486457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5" name="Picture 4">
            <a:hlinkClick r:id="rId8" action="ppaction://hlinksldjump"/>
            <a:extLst>
              <a:ext uri="{FF2B5EF4-FFF2-40B4-BE49-F238E27FC236}">
                <a16:creationId xmlns:a16="http://schemas.microsoft.com/office/drawing/2014/main" id="{528964B9-2A8D-AE87-DC0B-D60D327B341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0264B8E7-4711-FC2A-902C-3F136A2A951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87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13393258" flipH="1">
            <a:off x="-3106855" y="-1677152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66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1EDD437-944C-CE4C-B9B2-38FD046D0CBA}"/>
              </a:ext>
            </a:extLst>
          </p:cNvPr>
          <p:cNvSpPr txBox="1"/>
          <p:nvPr/>
        </p:nvSpPr>
        <p:spPr>
          <a:xfrm>
            <a:off x="2106859" y="625295"/>
            <a:ext cx="14074282" cy="98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Practical application 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8A1F2-0CA1-7D06-0D44-4103641622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1609" y="2723762"/>
            <a:ext cx="13335001" cy="57170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1E21E-2447-49DC-911C-496D8538C7CD}"/>
              </a:ext>
            </a:extLst>
          </p:cNvPr>
          <p:cNvSpPr txBox="1"/>
          <p:nvPr/>
        </p:nvSpPr>
        <p:spPr>
          <a:xfrm>
            <a:off x="2106859" y="1846199"/>
            <a:ext cx="88552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62A9C2"/>
                </a:solidFill>
              </a:rPr>
              <a:t>Inception-ResNet-V2 (Epoch=5)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51A91E-292B-4FB2-B5E0-FE1A4A8E1D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7191" y="8289139"/>
            <a:ext cx="8424017" cy="1829068"/>
          </a:xfrm>
          <a:prstGeom prst="rect">
            <a:avLst/>
          </a:prstGeom>
        </p:spPr>
      </p:pic>
      <p:pic>
        <p:nvPicPr>
          <p:cNvPr id="3" name="Picture 2">
            <a:hlinkClick r:id="rId6" action="ppaction://hlinksldjump"/>
            <a:extLst>
              <a:ext uri="{FF2B5EF4-FFF2-40B4-BE49-F238E27FC236}">
                <a16:creationId xmlns:a16="http://schemas.microsoft.com/office/drawing/2014/main" id="{C630D01D-16FC-1675-805B-32211F0437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4" name="Picture 3">
            <a:hlinkClick r:id="rId8" action="ppaction://hlinksldjump"/>
            <a:extLst>
              <a:ext uri="{FF2B5EF4-FFF2-40B4-BE49-F238E27FC236}">
                <a16:creationId xmlns:a16="http://schemas.microsoft.com/office/drawing/2014/main" id="{2997331E-08F8-424B-924F-C9BCE2133F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6" name="Picture 5">
            <a:hlinkClick r:id="rId10" action="ppaction://hlinksldjump"/>
            <a:extLst>
              <a:ext uri="{FF2B5EF4-FFF2-40B4-BE49-F238E27FC236}">
                <a16:creationId xmlns:a16="http://schemas.microsoft.com/office/drawing/2014/main" id="{1523BDDF-C381-0034-3C46-C3108AF0A4A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1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8824" flipH="1">
            <a:off x="8633371" y="4112273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6575295" y="0"/>
                </a:moveTo>
                <a:lnTo>
                  <a:pt x="0" y="0"/>
                </a:lnTo>
                <a:lnTo>
                  <a:pt x="0" y="7268784"/>
                </a:lnTo>
                <a:lnTo>
                  <a:pt x="6575295" y="7268784"/>
                </a:lnTo>
                <a:lnTo>
                  <a:pt x="6575295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2715964" flipH="1">
            <a:off x="5986398" y="8143001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1844500" y="0"/>
                </a:moveTo>
                <a:lnTo>
                  <a:pt x="0" y="0"/>
                </a:lnTo>
                <a:lnTo>
                  <a:pt x="0" y="1747664"/>
                </a:lnTo>
                <a:lnTo>
                  <a:pt x="1844500" y="1747664"/>
                </a:lnTo>
                <a:lnTo>
                  <a:pt x="18445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78125" flipH="1">
            <a:off x="10937933" y="-1084448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4943405" y="0"/>
                </a:moveTo>
                <a:lnTo>
                  <a:pt x="0" y="0"/>
                </a:lnTo>
                <a:lnTo>
                  <a:pt x="0" y="5723190"/>
                </a:lnTo>
                <a:lnTo>
                  <a:pt x="4943405" y="5723190"/>
                </a:lnTo>
                <a:lnTo>
                  <a:pt x="494340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390970" y="4549045"/>
            <a:ext cx="10001841" cy="2294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GB" sz="9600" b="1" dirty="0">
                <a:solidFill>
                  <a:srgbClr val="FFFFFF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CONCLUSION</a:t>
            </a:r>
          </a:p>
          <a:p>
            <a:pPr algn="l">
              <a:lnSpc>
                <a:spcPts val="9440"/>
              </a:lnSpc>
            </a:pPr>
            <a:endParaRPr lang="ar-EG" sz="4800" b="1" dirty="0">
              <a:solidFill>
                <a:srgbClr val="FFFFFF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73394" y="1659731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67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347A84A1-030B-CB80-3E6C-5E58F67C86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0" y="26670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BDCB9108-1F64-6438-5149-D49F141A86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649" y="266700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EA031091-0AF6-F6C4-A56D-AC43147EB27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24" y="26832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03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Conclusion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2494" y="2783266"/>
            <a:ext cx="8721893" cy="6034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"This study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showed deep learning (InceptionResNetV2) </a:t>
            </a:r>
            <a:r>
              <a:rPr lang="en-GB" sz="2400" dirty="0"/>
              <a:t>effectively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detects plant diseases </a:t>
            </a:r>
            <a:r>
              <a:rPr lang="en-GB" sz="2400" dirty="0"/>
              <a:t>from leaf images, achieving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high accuracy </a:t>
            </a:r>
            <a:r>
              <a:rPr lang="en-GB" sz="2400" dirty="0"/>
              <a:t>rapidly using a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diverse dataset </a:t>
            </a:r>
            <a:r>
              <a:rPr lang="en-GB" sz="2400" dirty="0"/>
              <a:t>and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data augmentation</a:t>
            </a:r>
            <a:r>
              <a:rPr lang="en-GB" sz="2400" dirty="0"/>
              <a:t>."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 dirty="0"/>
          </a:p>
          <a:p>
            <a:pPr algn="just">
              <a:lnSpc>
                <a:spcPct val="150000"/>
              </a:lnSpc>
              <a:spcBef>
                <a:spcPct val="0"/>
              </a:spcBef>
            </a:pPr>
            <a:r>
              <a:rPr lang="en-GB" sz="2400" b="1" dirty="0">
                <a:solidFill>
                  <a:srgbClr val="0F62FE"/>
                </a:solidFill>
              </a:rPr>
              <a:t>Key Points Retained: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Disease detection via inceptionresnetv2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Critical methods (</a:t>
            </a:r>
            <a:r>
              <a:rPr lang="en-GB" sz="2400" b="1" dirty="0">
                <a:solidFill>
                  <a:srgbClr val="0F62FE"/>
                </a:solidFill>
              </a:rPr>
              <a:t>dataset</a:t>
            </a:r>
            <a:r>
              <a:rPr lang="en-GB" sz="2400" dirty="0">
                <a:solidFill>
                  <a:srgbClr val="0F62FE"/>
                </a:solidFill>
              </a:rPr>
              <a:t> </a:t>
            </a:r>
            <a:r>
              <a:rPr lang="en-GB" sz="2400" b="1" dirty="0">
                <a:solidFill>
                  <a:srgbClr val="0F62FE"/>
                </a:solidFill>
              </a:rPr>
              <a:t>diversity</a:t>
            </a:r>
            <a:r>
              <a:rPr lang="en-GB" sz="2400" dirty="0">
                <a:solidFill>
                  <a:srgbClr val="0F62FE"/>
                </a:solidFill>
              </a:rPr>
              <a:t> </a:t>
            </a:r>
            <a:r>
              <a:rPr lang="en-GB" sz="2400" dirty="0"/>
              <a:t>+ </a:t>
            </a:r>
            <a:r>
              <a:rPr lang="en-GB" sz="2400" b="1" dirty="0">
                <a:solidFill>
                  <a:srgbClr val="0F62FE"/>
                </a:solidFill>
              </a:rPr>
              <a:t>augmentation</a:t>
            </a:r>
            <a:r>
              <a:rPr lang="en-GB" sz="2400" dirty="0"/>
              <a:t>).</a:t>
            </a: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F62FE"/>
                </a:solidFill>
              </a:rPr>
              <a:t>Efficiency</a:t>
            </a:r>
            <a:r>
              <a:rPr lang="ar-EG" sz="2400" b="1" dirty="0">
                <a:solidFill>
                  <a:srgbClr val="0F62FE"/>
                </a:solidFill>
              </a:rPr>
              <a:t> </a:t>
            </a:r>
            <a:r>
              <a:rPr lang="en-GB" sz="2400" b="1" dirty="0">
                <a:solidFill>
                  <a:srgbClr val="0F62FE"/>
                </a:solidFill>
              </a:rPr>
              <a:t>high accuracy with minimal training</a:t>
            </a:r>
            <a:r>
              <a:rPr lang="en-GB" sz="2400" b="1" dirty="0">
                <a:solidFill>
                  <a:srgbClr val="510860"/>
                </a:solidFill>
              </a:rPr>
              <a:t>.</a:t>
            </a:r>
            <a:endParaRPr lang="en-GB" sz="2400" b="1" dirty="0">
              <a:solidFill>
                <a:srgbClr val="510860"/>
              </a:solidFill>
              <a:latin typeface="Almarai Light"/>
              <a:ea typeface="Almarai Light"/>
              <a:cs typeface="Almarai Light"/>
              <a:sym typeface="Almarai Light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2783493" flipH="1">
            <a:off x="-3194769" y="-1895689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68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0" y="2370309"/>
            <a:ext cx="8377564" cy="472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A0BD3-DD3C-8DB2-2A4D-A9AA257790E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109" y="6988479"/>
            <a:ext cx="7561346" cy="1829068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78CA6C2A-6901-629A-3E63-0FB3BFA5F93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1DA08927-AF28-DE14-96AA-5EE15CEEFE3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ABD89EA2-DB1D-3995-B675-6A1864166F2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8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Conclusion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2494" y="2007512"/>
            <a:ext cx="8721893" cy="7529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solidFill>
                  <a:srgbClr val="62A9C2"/>
                </a:solidFill>
              </a:rPr>
              <a:t>Importance</a:t>
            </a:r>
            <a:endParaRPr lang="ar-EG" sz="3200" b="1" dirty="0">
              <a:solidFill>
                <a:srgbClr val="62A9C2"/>
              </a:solidFill>
            </a:endParaRPr>
          </a:p>
          <a:p>
            <a:pPr>
              <a:lnSpc>
                <a:spcPct val="200000"/>
              </a:lnSpc>
            </a:pPr>
            <a:r>
              <a:rPr lang="en-GB" sz="2400" dirty="0"/>
              <a:t>The integration of </a:t>
            </a:r>
            <a:r>
              <a:rPr lang="en-GB" sz="2400" b="1" dirty="0">
                <a:solidFill>
                  <a:srgbClr val="0F62FE"/>
                </a:solidFill>
              </a:rPr>
              <a:t>AI</a:t>
            </a:r>
            <a:r>
              <a:rPr lang="en-GB" sz="2400" dirty="0"/>
              <a:t> into agriculture opens new doors for </a:t>
            </a:r>
            <a:r>
              <a:rPr lang="en-GB" sz="2400" b="1" dirty="0">
                <a:solidFill>
                  <a:srgbClr val="0F62FE"/>
                </a:solidFill>
              </a:rPr>
              <a:t>early disease detection</a:t>
            </a:r>
            <a:r>
              <a:rPr lang="en-GB" sz="2400" dirty="0"/>
              <a:t>, leading to: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Increased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crop productivity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Reduced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economic losses</a:t>
            </a:r>
            <a:endParaRPr lang="en-GB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Improved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food security</a:t>
            </a:r>
            <a:endParaRPr lang="ar-EG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GB" sz="2400" dirty="0"/>
          </a:p>
          <a:p>
            <a:pPr>
              <a:lnSpc>
                <a:spcPct val="200000"/>
              </a:lnSpc>
            </a:pPr>
            <a:r>
              <a:rPr lang="en-GB" sz="2400" dirty="0"/>
              <a:t>Deep learning models like InceptionResNetV2 have the potential to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revolutionize plant health monitoring</a:t>
            </a:r>
            <a:r>
              <a:rPr lang="en-GB" sz="2400" dirty="0"/>
              <a:t>, making agriculture more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intelligent</a:t>
            </a:r>
            <a:r>
              <a:rPr lang="en-GB" sz="2400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scalable</a:t>
            </a:r>
            <a:r>
              <a:rPr lang="en-GB" sz="2400" dirty="0"/>
              <a:t>, and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sustainable</a:t>
            </a:r>
            <a:r>
              <a:rPr lang="en-GB" sz="2400" dirty="0"/>
              <a:t>.</a:t>
            </a:r>
          </a:p>
        </p:txBody>
      </p:sp>
      <p:sp>
        <p:nvSpPr>
          <p:cNvPr id="13" name="Freeform 13"/>
          <p:cNvSpPr/>
          <p:nvPr/>
        </p:nvSpPr>
        <p:spPr>
          <a:xfrm rot="7945520" flipH="1">
            <a:off x="-2909115" y="-2846325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69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5000" y="2660722"/>
            <a:ext cx="8377564" cy="472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5A0BD3-DD3C-8DB2-2A4D-A9AA257790E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33109" y="7385122"/>
            <a:ext cx="7561346" cy="1829068"/>
          </a:xfrm>
          <a:prstGeom prst="rect">
            <a:avLst/>
          </a:prstGeom>
        </p:spPr>
      </p:pic>
      <p:pic>
        <p:nvPicPr>
          <p:cNvPr id="5" name="Picture 4">
            <a:hlinkClick r:id="rId6" action="ppaction://hlinksldjump"/>
            <a:extLst>
              <a:ext uri="{FF2B5EF4-FFF2-40B4-BE49-F238E27FC236}">
                <a16:creationId xmlns:a16="http://schemas.microsoft.com/office/drawing/2014/main" id="{8A59A43A-E1FE-4089-2DF5-DCB8B95156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8" action="ppaction://hlinksldjump"/>
            <a:extLst>
              <a:ext uri="{FF2B5EF4-FFF2-40B4-BE49-F238E27FC236}">
                <a16:creationId xmlns:a16="http://schemas.microsoft.com/office/drawing/2014/main" id="{5625A2D8-4E64-0E22-CA48-35B6082B068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10" action="ppaction://hlinksldjump"/>
            <a:extLst>
              <a:ext uri="{FF2B5EF4-FFF2-40B4-BE49-F238E27FC236}">
                <a16:creationId xmlns:a16="http://schemas.microsoft.com/office/drawing/2014/main" id="{1ABE6A90-FDB1-B4A6-A508-95BACABEFD4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0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298824" flipH="1">
            <a:off x="8633371" y="4112273"/>
            <a:ext cx="6575294" cy="7268784"/>
          </a:xfrm>
          <a:custGeom>
            <a:avLst/>
            <a:gdLst/>
            <a:ahLst/>
            <a:cxnLst/>
            <a:rect l="l" t="t" r="r" b="b"/>
            <a:pathLst>
              <a:path w="6575294" h="7268784">
                <a:moveTo>
                  <a:pt x="6575295" y="0"/>
                </a:moveTo>
                <a:lnTo>
                  <a:pt x="0" y="0"/>
                </a:lnTo>
                <a:lnTo>
                  <a:pt x="0" y="7268784"/>
                </a:lnTo>
                <a:lnTo>
                  <a:pt x="6575295" y="7268784"/>
                </a:lnTo>
                <a:lnTo>
                  <a:pt x="6575295" y="0"/>
                </a:lnTo>
                <a:close/>
              </a:path>
            </a:pathLst>
          </a:custGeom>
          <a:blipFill>
            <a:blip r:embed="rId2"/>
            <a:stretch>
              <a:fillRect r="-381" b="-1174"/>
            </a:stretch>
          </a:blipFill>
        </p:spPr>
      </p:sp>
      <p:sp>
        <p:nvSpPr>
          <p:cNvPr id="3" name="Freeform 3"/>
          <p:cNvSpPr/>
          <p:nvPr/>
        </p:nvSpPr>
        <p:spPr>
          <a:xfrm rot="2715964" flipH="1">
            <a:off x="5986398" y="8143001"/>
            <a:ext cx="1844500" cy="1747664"/>
          </a:xfrm>
          <a:custGeom>
            <a:avLst/>
            <a:gdLst/>
            <a:ahLst/>
            <a:cxnLst/>
            <a:rect l="l" t="t" r="r" b="b"/>
            <a:pathLst>
              <a:path w="1844500" h="1747664">
                <a:moveTo>
                  <a:pt x="1844500" y="0"/>
                </a:moveTo>
                <a:lnTo>
                  <a:pt x="0" y="0"/>
                </a:lnTo>
                <a:lnTo>
                  <a:pt x="0" y="1747664"/>
                </a:lnTo>
                <a:lnTo>
                  <a:pt x="1844500" y="1747664"/>
                </a:lnTo>
                <a:lnTo>
                  <a:pt x="184450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378125" flipH="1">
            <a:off x="10937933" y="-1084448"/>
            <a:ext cx="4943405" cy="5723190"/>
          </a:xfrm>
          <a:custGeom>
            <a:avLst/>
            <a:gdLst/>
            <a:ahLst/>
            <a:cxnLst/>
            <a:rect l="l" t="t" r="r" b="b"/>
            <a:pathLst>
              <a:path w="4943405" h="5723190">
                <a:moveTo>
                  <a:pt x="4943405" y="0"/>
                </a:moveTo>
                <a:lnTo>
                  <a:pt x="0" y="0"/>
                </a:lnTo>
                <a:lnTo>
                  <a:pt x="0" y="5723190"/>
                </a:lnTo>
                <a:lnTo>
                  <a:pt x="4943405" y="5723190"/>
                </a:lnTo>
                <a:lnTo>
                  <a:pt x="4943405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523577" y="3393662"/>
            <a:ext cx="10230441" cy="34996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40"/>
              </a:lnSpc>
            </a:pPr>
            <a:r>
              <a:rPr lang="en-GB" sz="5400" b="1" dirty="0">
                <a:solidFill>
                  <a:srgbClr val="FFFFFF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</a:p>
          <a:p>
            <a:pPr algn="l">
              <a:lnSpc>
                <a:spcPts val="9440"/>
              </a:lnSpc>
            </a:pPr>
            <a:endParaRPr lang="ar-EG" sz="4800" b="1" dirty="0">
              <a:solidFill>
                <a:srgbClr val="FFFFFF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373394" y="1659731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7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5" name="Picture 4">
            <a:hlinkClick r:id="rId5" action="ppaction://hlinksldjump"/>
            <a:extLst>
              <a:ext uri="{FF2B5EF4-FFF2-40B4-BE49-F238E27FC236}">
                <a16:creationId xmlns:a16="http://schemas.microsoft.com/office/drawing/2014/main" id="{DE6A02EB-EC5D-5600-7399-BAB187AED3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00" y="266700"/>
            <a:ext cx="790855" cy="790856"/>
          </a:xfrm>
          <a:prstGeom prst="rect">
            <a:avLst/>
          </a:prstGeom>
        </p:spPr>
      </p:pic>
      <p:pic>
        <p:nvPicPr>
          <p:cNvPr id="8" name="Picture 7">
            <a:hlinkClick r:id="rId7" action="ppaction://hlinksldjump"/>
            <a:extLst>
              <a:ext uri="{FF2B5EF4-FFF2-40B4-BE49-F238E27FC236}">
                <a16:creationId xmlns:a16="http://schemas.microsoft.com/office/drawing/2014/main" id="{232BBA91-0758-ED17-705E-95584E0EDA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649" y="266700"/>
            <a:ext cx="790856" cy="790856"/>
          </a:xfrm>
          <a:prstGeom prst="rect">
            <a:avLst/>
          </a:prstGeom>
        </p:spPr>
      </p:pic>
      <p:pic>
        <p:nvPicPr>
          <p:cNvPr id="9" name="Picture 8">
            <a:hlinkClick r:id="rId9" action="ppaction://hlinksldjump"/>
            <a:extLst>
              <a:ext uri="{FF2B5EF4-FFF2-40B4-BE49-F238E27FC236}">
                <a16:creationId xmlns:a16="http://schemas.microsoft.com/office/drawing/2014/main" id="{DDD37AA1-4CE5-C4A3-6D7C-E6FC8612D58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24" y="26832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18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13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7855142" y="9031944"/>
            <a:ext cx="2604581" cy="2467841"/>
          </a:xfrm>
          <a:custGeom>
            <a:avLst/>
            <a:gdLst/>
            <a:ahLst/>
            <a:cxnLst/>
            <a:rect l="l" t="t" r="r" b="b"/>
            <a:pathLst>
              <a:path w="2604581" h="2467841">
                <a:moveTo>
                  <a:pt x="2604581" y="0"/>
                </a:moveTo>
                <a:lnTo>
                  <a:pt x="0" y="0"/>
                </a:lnTo>
                <a:lnTo>
                  <a:pt x="0" y="2467841"/>
                </a:lnTo>
                <a:lnTo>
                  <a:pt x="2604581" y="2467841"/>
                </a:lnTo>
                <a:lnTo>
                  <a:pt x="260458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9088749" flipH="1">
            <a:off x="12753295" y="-2578373"/>
            <a:ext cx="3903561" cy="3698625"/>
          </a:xfrm>
          <a:custGeom>
            <a:avLst/>
            <a:gdLst/>
            <a:ahLst/>
            <a:cxnLst/>
            <a:rect l="l" t="t" r="r" b="b"/>
            <a:pathLst>
              <a:path w="3903561" h="3698625">
                <a:moveTo>
                  <a:pt x="3903562" y="0"/>
                </a:moveTo>
                <a:lnTo>
                  <a:pt x="0" y="0"/>
                </a:lnTo>
                <a:lnTo>
                  <a:pt x="0" y="3698625"/>
                </a:lnTo>
                <a:lnTo>
                  <a:pt x="3903562" y="3698625"/>
                </a:lnTo>
                <a:lnTo>
                  <a:pt x="390356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13119" flipH="1">
            <a:off x="13121404" y="4175850"/>
            <a:ext cx="8275792" cy="7913726"/>
          </a:xfrm>
          <a:custGeom>
            <a:avLst/>
            <a:gdLst/>
            <a:ahLst/>
            <a:cxnLst/>
            <a:rect l="l" t="t" r="r" b="b"/>
            <a:pathLst>
              <a:path w="8275792" h="7913726">
                <a:moveTo>
                  <a:pt x="8275792" y="0"/>
                </a:moveTo>
                <a:lnTo>
                  <a:pt x="0" y="0"/>
                </a:lnTo>
                <a:lnTo>
                  <a:pt x="0" y="7913726"/>
                </a:lnTo>
                <a:lnTo>
                  <a:pt x="8275792" y="7913726"/>
                </a:lnTo>
                <a:lnTo>
                  <a:pt x="8275792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65189" flipH="1">
            <a:off x="-775571" y="-3141539"/>
            <a:ext cx="7824542" cy="6963843"/>
          </a:xfrm>
          <a:custGeom>
            <a:avLst/>
            <a:gdLst/>
            <a:ahLst/>
            <a:cxnLst/>
            <a:rect l="l" t="t" r="r" b="b"/>
            <a:pathLst>
              <a:path w="7824542" h="6963843">
                <a:moveTo>
                  <a:pt x="7824542" y="0"/>
                </a:moveTo>
                <a:lnTo>
                  <a:pt x="0" y="0"/>
                </a:lnTo>
                <a:lnTo>
                  <a:pt x="0" y="6963842"/>
                </a:lnTo>
                <a:lnTo>
                  <a:pt x="7824542" y="6963842"/>
                </a:lnTo>
                <a:lnTo>
                  <a:pt x="7824542" y="0"/>
                </a:lnTo>
                <a:close/>
              </a:path>
            </a:pathLst>
          </a:custGeom>
          <a:blipFill>
            <a:blip r:embed="rId4">
              <a:alphaModFix amt="68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07755" flipH="1">
            <a:off x="-1240573" y="4644238"/>
            <a:ext cx="6135171" cy="7102948"/>
          </a:xfrm>
          <a:custGeom>
            <a:avLst/>
            <a:gdLst/>
            <a:ahLst/>
            <a:cxnLst/>
            <a:rect l="l" t="t" r="r" b="b"/>
            <a:pathLst>
              <a:path w="6135171" h="7102948">
                <a:moveTo>
                  <a:pt x="6135171" y="0"/>
                </a:moveTo>
                <a:lnTo>
                  <a:pt x="0" y="0"/>
                </a:lnTo>
                <a:lnTo>
                  <a:pt x="0" y="7102948"/>
                </a:lnTo>
                <a:lnTo>
                  <a:pt x="6135171" y="7102948"/>
                </a:lnTo>
                <a:lnTo>
                  <a:pt x="6135171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3689150" y="4584917"/>
            <a:ext cx="10909700" cy="1390712"/>
            <a:chOff x="0" y="284359"/>
            <a:chExt cx="14546267" cy="3060444"/>
          </a:xfrm>
        </p:grpSpPr>
        <p:sp>
          <p:nvSpPr>
            <p:cNvPr id="8" name="TextBox 8"/>
            <p:cNvSpPr txBox="1"/>
            <p:nvPr/>
          </p:nvSpPr>
          <p:spPr>
            <a:xfrm>
              <a:off x="0" y="284359"/>
              <a:ext cx="14546267" cy="1342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6263"/>
                </a:lnSpc>
              </a:pPr>
              <a:endParaRPr lang="ar-EG" sz="16600" b="1" dirty="0">
                <a:solidFill>
                  <a:srgbClr val="FFFFFF"/>
                </a:solidFill>
                <a:latin typeface="Tajawal Bold"/>
                <a:ea typeface="Tajawal Bold"/>
                <a:cs typeface="Tajawal Bold"/>
                <a:sym typeface="Tajawal Bold"/>
                <a:rtl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27321" y="2541164"/>
              <a:ext cx="11291623" cy="8036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 rtl="1">
                <a:lnSpc>
                  <a:spcPts val="4680"/>
                </a:lnSpc>
              </a:pPr>
              <a:endParaRPr lang="ar-EG" sz="3600" dirty="0">
                <a:solidFill>
                  <a:srgbClr val="FFFFFF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7EFC16D-4EE4-3D05-9EAD-3ED093508C13}"/>
              </a:ext>
            </a:extLst>
          </p:cNvPr>
          <p:cNvSpPr txBox="1"/>
          <p:nvPr/>
        </p:nvSpPr>
        <p:spPr>
          <a:xfrm>
            <a:off x="2777771" y="4676557"/>
            <a:ext cx="11927304" cy="1229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>
              <a:lnSpc>
                <a:spcPts val="6263"/>
              </a:lnSpc>
            </a:pPr>
            <a:r>
              <a:rPr lang="en-GB" sz="13800" b="1" dirty="0">
                <a:solidFill>
                  <a:srgbClr val="FFFFFF"/>
                </a:solidFill>
                <a:latin typeface="Tajawal Bold"/>
                <a:ea typeface="Tajawal Bold"/>
                <a:cs typeface="Tajawal Bold"/>
                <a:sym typeface="Tajawal Bold"/>
                <a:rtl/>
              </a:rPr>
              <a:t>Thank You</a:t>
            </a:r>
            <a:endParaRPr lang="ar-EG" sz="13800" b="1" dirty="0">
              <a:solidFill>
                <a:srgbClr val="FFFFFF"/>
              </a:solidFill>
              <a:latin typeface="Tajawal Bold"/>
              <a:ea typeface="Tajawal Bold"/>
              <a:cs typeface="Tajawal Bold"/>
              <a:sym typeface="Tajawal Bold"/>
              <a:rtl/>
            </a:endParaRPr>
          </a:p>
        </p:txBody>
      </p:sp>
      <p:pic>
        <p:nvPicPr>
          <p:cNvPr id="10" name="Picture 9">
            <a:hlinkClick r:id="rId6" action="ppaction://hlinksldjump"/>
            <a:extLst>
              <a:ext uri="{FF2B5EF4-FFF2-40B4-BE49-F238E27FC236}">
                <a16:creationId xmlns:a16="http://schemas.microsoft.com/office/drawing/2014/main" id="{55620E0F-5F85-C2C5-0DDD-F423B5FBDD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198" y="6389463"/>
            <a:ext cx="1217778" cy="1217780"/>
          </a:xfrm>
          <a:prstGeom prst="rect">
            <a:avLst/>
          </a:prstGeom>
        </p:spPr>
      </p:pic>
      <p:pic>
        <p:nvPicPr>
          <p:cNvPr id="12" name="Picture 11">
            <a:hlinkClick r:id="rId8" action="ppaction://hlinksldjump"/>
            <a:extLst>
              <a:ext uri="{FF2B5EF4-FFF2-40B4-BE49-F238E27FC236}">
                <a16:creationId xmlns:a16="http://schemas.microsoft.com/office/drawing/2014/main" id="{D4C7F7A1-876C-A220-EE89-112B6357040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32" y="6440750"/>
            <a:ext cx="1217778" cy="1217778"/>
          </a:xfrm>
          <a:prstGeom prst="rect">
            <a:avLst/>
          </a:prstGeom>
        </p:spPr>
      </p:pic>
      <p:pic>
        <p:nvPicPr>
          <p:cNvPr id="13" name="Picture 12">
            <a:hlinkClick r:id="rId10" action="ppaction://hlinksldjump"/>
            <a:extLst>
              <a:ext uri="{FF2B5EF4-FFF2-40B4-BE49-F238E27FC236}">
                <a16:creationId xmlns:a16="http://schemas.microsoft.com/office/drawing/2014/main" id="{E381D451-0834-6354-9F02-60B6BD37971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266" y="4494618"/>
            <a:ext cx="790856" cy="790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B68E584-830E-A8E9-119D-28D5A63D9C20}"/>
              </a:ext>
            </a:extLst>
          </p:cNvPr>
          <p:cNvGrpSpPr/>
          <p:nvPr/>
        </p:nvGrpSpPr>
        <p:grpSpPr>
          <a:xfrm>
            <a:off x="1163900" y="2330981"/>
            <a:ext cx="8970700" cy="7917029"/>
            <a:chOff x="1143000" y="3912175"/>
            <a:chExt cx="8242139" cy="5557679"/>
          </a:xfrm>
        </p:grpSpPr>
        <p:sp>
          <p:nvSpPr>
            <p:cNvPr id="5" name="TextBox 5"/>
            <p:cNvSpPr txBox="1"/>
            <p:nvPr/>
          </p:nvSpPr>
          <p:spPr>
            <a:xfrm>
              <a:off x="1143000" y="3912175"/>
              <a:ext cx="8242139" cy="486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375"/>
                </a:lnSpc>
              </a:pPr>
              <a:r>
                <a:rPr lang="en-US" sz="4135" b="1" i="1" dirty="0">
                  <a:solidFill>
                    <a:srgbClr val="731F7D"/>
                  </a:solidFill>
                  <a:latin typeface="29LT Zarid Serif"/>
                  <a:ea typeface="29LT Zarid Serif"/>
                  <a:cs typeface="29LT Zarid Serif"/>
                  <a:sym typeface="29LT Zarid Serif"/>
                  <a:rtl/>
                </a:rPr>
                <a:t>Convolutional Neural Networks (CNNs)</a:t>
              </a:r>
              <a:endParaRPr lang="ar-EG" sz="4135" b="1" i="1" dirty="0">
                <a:solidFill>
                  <a:srgbClr val="731F7D"/>
                </a:solidFill>
                <a:latin typeface="29LT Zarid Serif"/>
                <a:ea typeface="29LT Zarid Serif"/>
                <a:cs typeface="29LT Zarid Serif"/>
                <a:sym typeface="29LT Zarid Serif"/>
                <a:rtl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1599" y="5212331"/>
              <a:ext cx="8013539" cy="425752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86" b="1" dirty="0">
                  <a:solidFill>
                    <a:srgbClr val="62A9C2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Description</a:t>
              </a:r>
              <a:endParaRPr lang="ar-EG" sz="2486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ar-EG" sz="2486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Convolutional Neural Networks (CNNs) are a specialized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type of deep learning model</a:t>
              </a: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designed to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analyze visual data</a:t>
              </a:r>
              <a:r>
                <a:rPr lang="ar-EG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(</a:t>
              </a:r>
              <a:r>
                <a:rPr lang="en-GB" sz="2400" b="1" dirty="0">
                  <a:solidFill>
                    <a:srgbClr val="510860"/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as Images</a:t>
              </a:r>
              <a:r>
                <a:rPr lang="en-GB" sz="2400" b="1" dirty="0">
                  <a:solidFill>
                    <a:schemeClr val="accent6">
                      <a:lumMod val="75000"/>
                    </a:schemeClr>
                  </a:solidFill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)</a:t>
              </a: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. A typical CNN consists of:</a:t>
              </a:r>
              <a:r>
                <a:rPr lang="ar-EG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 </a:t>
              </a: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ar-EG" sz="2400" b="1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marL="457200" indent="-457200" algn="just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Convolutional layers</a:t>
              </a:r>
              <a:r>
                <a:rPr lang="ar-EG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 </a:t>
              </a:r>
            </a:p>
            <a:p>
              <a:pPr marL="457200" indent="-457200" algn="just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Pooling layers</a:t>
              </a:r>
              <a:endParaRPr lang="ar-EG" sz="2400" b="1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marL="457200" indent="-457200" algn="just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GB" sz="2400" b="1" dirty="0">
                  <a:latin typeface="Almarai Light"/>
                  <a:ea typeface="Almarai Light"/>
                  <a:cs typeface="Almarai Light"/>
                  <a:sym typeface="Almarai Light"/>
                  <a:rtl/>
                </a:rPr>
                <a:t>Fully connected layers</a:t>
              </a:r>
              <a:endParaRPr lang="ar-EG" sz="2400" b="1" dirty="0"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ar-EG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</a:pPr>
              <a:endParaRPr lang="en-GB" sz="2400" b="1" dirty="0">
                <a:solidFill>
                  <a:srgbClr val="62A9C2"/>
                </a:solidFill>
                <a:latin typeface="Almarai Light"/>
                <a:ea typeface="Almarai Light"/>
                <a:cs typeface="Almarai Light"/>
                <a:sym typeface="Almarai Light"/>
                <a:rtl/>
              </a:endParaRPr>
            </a:p>
          </p:txBody>
        </p:sp>
      </p:grpSp>
      <p:sp>
        <p:nvSpPr>
          <p:cNvPr id="13" name="Freeform 13"/>
          <p:cNvSpPr/>
          <p:nvPr/>
        </p:nvSpPr>
        <p:spPr>
          <a:xfrm rot="247898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8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000" y="3070374"/>
            <a:ext cx="7696200" cy="5348852"/>
          </a:xfrm>
          <a:prstGeom prst="rect">
            <a:avLst/>
          </a:prstGeom>
        </p:spPr>
      </p:pic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D61B513B-8C48-ABE9-29F7-29DDC40006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11" name="Picture 10">
            <a:hlinkClick r:id="rId7" action="ppaction://hlinksldjump"/>
            <a:extLst>
              <a:ext uri="{FF2B5EF4-FFF2-40B4-BE49-F238E27FC236}">
                <a16:creationId xmlns:a16="http://schemas.microsoft.com/office/drawing/2014/main" id="{5CA22714-DC27-B685-6240-DCFC53789DC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2" name="Picture 11">
            <a:hlinkClick r:id="rId9" action="ppaction://hlinksldjump"/>
            <a:extLst>
              <a:ext uri="{FF2B5EF4-FFF2-40B4-BE49-F238E27FC236}">
                <a16:creationId xmlns:a16="http://schemas.microsoft.com/office/drawing/2014/main" id="{E79796D9-F8EB-E144-CBC8-EE47DE9B3AB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7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494633" flipH="1">
            <a:off x="15994557" y="8242530"/>
            <a:ext cx="4315504" cy="4088940"/>
          </a:xfrm>
          <a:custGeom>
            <a:avLst/>
            <a:gdLst/>
            <a:ahLst/>
            <a:cxnLst/>
            <a:rect l="l" t="t" r="r" b="b"/>
            <a:pathLst>
              <a:path w="4315504" h="4088940">
                <a:moveTo>
                  <a:pt x="4315504" y="0"/>
                </a:moveTo>
                <a:lnTo>
                  <a:pt x="0" y="0"/>
                </a:lnTo>
                <a:lnTo>
                  <a:pt x="0" y="4088940"/>
                </a:lnTo>
                <a:lnTo>
                  <a:pt x="4315504" y="4088940"/>
                </a:lnTo>
                <a:lnTo>
                  <a:pt x="431550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689718" y="768101"/>
            <a:ext cx="12908564" cy="98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8345"/>
              </a:lnSpc>
            </a:pPr>
            <a:r>
              <a:rPr lang="en-GB" sz="4800" b="1" dirty="0">
                <a:solidFill>
                  <a:srgbClr val="000000"/>
                </a:solidFill>
                <a:latin typeface="Tajawal Heavy"/>
                <a:ea typeface="Tajawal Heavy"/>
                <a:cs typeface="Tajawal Heavy"/>
                <a:sym typeface="Tajawal Heavy"/>
                <a:rtl/>
              </a:rPr>
              <a:t>Deep learning models for image classification</a:t>
            </a:r>
            <a:endParaRPr lang="ar-EG" sz="4800" b="1" dirty="0">
              <a:solidFill>
                <a:srgbClr val="000000"/>
              </a:solidFill>
              <a:latin typeface="Tajawal Heavy"/>
              <a:ea typeface="Tajawal Heavy"/>
              <a:cs typeface="Tajawal Heavy"/>
              <a:sym typeface="Tajawal Heavy"/>
              <a:rtl/>
            </a:endParaRPr>
          </a:p>
        </p:txBody>
      </p:sp>
      <p:sp>
        <p:nvSpPr>
          <p:cNvPr id="13" name="Freeform 13"/>
          <p:cNvSpPr/>
          <p:nvPr/>
        </p:nvSpPr>
        <p:spPr>
          <a:xfrm rot="20075493" flipH="1">
            <a:off x="-2084644" y="-1579634"/>
            <a:ext cx="5214256" cy="4986132"/>
          </a:xfrm>
          <a:custGeom>
            <a:avLst/>
            <a:gdLst/>
            <a:ahLst/>
            <a:cxnLst/>
            <a:rect l="l" t="t" r="r" b="b"/>
            <a:pathLst>
              <a:path w="5214256" h="4986132">
                <a:moveTo>
                  <a:pt x="5214256" y="0"/>
                </a:moveTo>
                <a:lnTo>
                  <a:pt x="0" y="0"/>
                </a:lnTo>
                <a:lnTo>
                  <a:pt x="0" y="4986132"/>
                </a:lnTo>
                <a:lnTo>
                  <a:pt x="5214256" y="4986132"/>
                </a:lnTo>
                <a:lnTo>
                  <a:pt x="521425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EE3BB485-9656-7593-754B-39C6377AF8E0}"/>
              </a:ext>
            </a:extLst>
          </p:cNvPr>
          <p:cNvSpPr txBox="1"/>
          <p:nvPr/>
        </p:nvSpPr>
        <p:spPr>
          <a:xfrm>
            <a:off x="15849600" y="8817547"/>
            <a:ext cx="1885906" cy="1043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 rtl="1">
              <a:lnSpc>
                <a:spcPts val="8115"/>
              </a:lnSpc>
              <a:spcBef>
                <a:spcPct val="0"/>
              </a:spcBef>
            </a:pPr>
            <a:fld id="{6A2D2E5B-4A85-4D19-992B-E86A2A9F9F3B}" type="slidenum">
              <a:rPr lang="en-US" sz="6877" b="1" u="none" smtClean="0">
                <a:solidFill>
                  <a:srgbClr val="FFFFFF">
                    <a:alpha val="60000"/>
                  </a:srgbClr>
                </a:solidFill>
                <a:latin typeface="Tajawal Heavy"/>
                <a:ea typeface="Tajawal Heavy"/>
                <a:cs typeface="Tajawal Heavy"/>
                <a:sym typeface="Tajawal Heavy"/>
              </a:rPr>
              <a:t>9</a:t>
            </a:fld>
            <a:endParaRPr lang="en-US" sz="6877" b="1" u="none" dirty="0">
              <a:solidFill>
                <a:srgbClr val="FFFFFF">
                  <a:alpha val="60000"/>
                </a:srgbClr>
              </a:solidFill>
              <a:latin typeface="Tajawal Heavy"/>
              <a:ea typeface="Tajawal Heavy"/>
              <a:cs typeface="Tajawal Heavy"/>
              <a:sym typeface="Tajawal Heavy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574D-F9F3-A7FE-91D1-3249D1450AF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0800" y="1705491"/>
            <a:ext cx="13106400" cy="8155675"/>
          </a:xfrm>
          <a:prstGeom prst="rect">
            <a:avLst/>
          </a:prstGeom>
        </p:spPr>
      </p:pic>
      <p:pic>
        <p:nvPicPr>
          <p:cNvPr id="8" name="Picture 7">
            <a:hlinkClick r:id="rId5" action="ppaction://hlinksldjump"/>
            <a:extLst>
              <a:ext uri="{FF2B5EF4-FFF2-40B4-BE49-F238E27FC236}">
                <a16:creationId xmlns:a16="http://schemas.microsoft.com/office/drawing/2014/main" id="{3A420451-B597-4CC1-257C-46C07B5F37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6476" y="4013580"/>
            <a:ext cx="790855" cy="790856"/>
          </a:xfrm>
          <a:prstGeom prst="rect">
            <a:avLst/>
          </a:prstGeom>
        </p:spPr>
      </p:pic>
      <p:pic>
        <p:nvPicPr>
          <p:cNvPr id="9" name="Picture 8">
            <a:hlinkClick r:id="rId7" action="ppaction://hlinksldjump"/>
            <a:extLst>
              <a:ext uri="{FF2B5EF4-FFF2-40B4-BE49-F238E27FC236}">
                <a16:creationId xmlns:a16="http://schemas.microsoft.com/office/drawing/2014/main" id="{A16B04CA-9ABC-6F33-995C-B0B20243F85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078" y="226496"/>
            <a:ext cx="790856" cy="790856"/>
          </a:xfrm>
          <a:prstGeom prst="rect">
            <a:avLst/>
          </a:prstGeom>
        </p:spPr>
      </p:pic>
      <p:pic>
        <p:nvPicPr>
          <p:cNvPr id="10" name="Picture 9">
            <a:hlinkClick r:id="rId9" action="ppaction://hlinksldjump"/>
            <a:extLst>
              <a:ext uri="{FF2B5EF4-FFF2-40B4-BE49-F238E27FC236}">
                <a16:creationId xmlns:a16="http://schemas.microsoft.com/office/drawing/2014/main" id="{420B90FF-4DB1-40E5-4816-E78CE281CB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0" y="4015203"/>
            <a:ext cx="790856" cy="7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3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1633</Words>
  <Application>Microsoft Office PowerPoint</Application>
  <PresentationFormat>Custom</PresentationFormat>
  <Paragraphs>337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3" baseType="lpstr">
      <vt:lpstr>Tajawal Heavy</vt:lpstr>
      <vt:lpstr>Calibri</vt:lpstr>
      <vt:lpstr>Almarai Light</vt:lpstr>
      <vt:lpstr>Aptos</vt:lpstr>
      <vt:lpstr>Times New Roman</vt:lpstr>
      <vt:lpstr>Cambria Math</vt:lpstr>
      <vt:lpstr>DeepSeek-CJK-patch</vt:lpstr>
      <vt:lpstr>29LT Zarid Serif</vt:lpstr>
      <vt:lpstr>Tajawal Bold</vt:lpstr>
      <vt:lpstr>Cambria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موضوع رئيسي تكنولوجيا بسيط أسود وأرجواني</dc:title>
  <dc:creator>Mostafa Khalid</dc:creator>
  <cp:lastModifiedBy>Mostafa Khalid</cp:lastModifiedBy>
  <cp:revision>19</cp:revision>
  <dcterms:created xsi:type="dcterms:W3CDTF">2006-08-16T00:00:00Z</dcterms:created>
  <dcterms:modified xsi:type="dcterms:W3CDTF">2025-05-18T00:40:31Z</dcterms:modified>
  <dc:identifier>DAGnjSdcJow</dc:identifier>
</cp:coreProperties>
</file>